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3" r:id="rId2"/>
    <p:sldId id="269" r:id="rId3"/>
    <p:sldId id="270" r:id="rId4"/>
    <p:sldId id="272" r:id="rId5"/>
    <p:sldId id="271" r:id="rId6"/>
    <p:sldId id="273" r:id="rId7"/>
    <p:sldId id="274" r:id="rId8"/>
    <p:sldId id="276" r:id="rId9"/>
    <p:sldId id="277" r:id="rId10"/>
    <p:sldId id="275" r:id="rId11"/>
    <p:sldId id="278" r:id="rId12"/>
    <p:sldId id="280" r:id="rId13"/>
    <p:sldId id="281" r:id="rId14"/>
    <p:sldId id="28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9C9071-2229-48CE-89D2-BEFA35E79D05}" type="datetimeFigureOut">
              <a:rPr lang="en-GB" smtClean="0"/>
              <a:t>27/12/2014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3019EE-2EA3-43EC-BAB7-2E5609816B51}" type="slidenum">
              <a:rPr lang="en-GB" smtClean="0"/>
              <a:t>‹#›</a:t>
            </a:fld>
            <a:endParaRPr lang="en-GB"/>
          </a:p>
        </p:txBody>
      </p:sp>
    </p:spTree>
    <p:extLst>
      <p:ext uri="{BB962C8B-B14F-4D97-AF65-F5344CB8AC3E}">
        <p14:creationId xmlns:p14="http://schemas.microsoft.com/office/powerpoint/2010/main" val="3092550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A0AEDD-092D-4A33-8790-73C11C27F5BB}" type="datetime1">
              <a:rPr lang="en-GB" smtClean="0"/>
              <a:t>27/12/2014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02600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3D968A-D1E4-429D-9C22-DB27F412AA8C}" type="datetime1">
              <a:rPr lang="en-GB" smtClean="0"/>
              <a:t>27/12/2014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273385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220E71-6024-481A-82B7-AA60F03DE048}" type="datetime1">
              <a:rPr lang="en-GB" smtClean="0"/>
              <a:t>27/12/2014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3349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49226-7B0F-4DE8-B204-F541210BEE58}" type="datetime1">
              <a:rPr lang="en-GB" smtClean="0"/>
              <a:t>27/12/2014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68080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175186-5B00-4B84-B7AF-376EA45C86C2}" type="datetime1">
              <a:rPr lang="en-GB" smtClean="0"/>
              <a:t>27/12/2014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73307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389A45-C0BA-45B6-AB0D-A0FC50E49C77}" type="datetime1">
              <a:rPr lang="en-GB" smtClean="0"/>
              <a:t>27/12/2014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265209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475504-3359-43A0-9388-26F456CB1E70}" type="datetime1">
              <a:rPr lang="en-GB" smtClean="0"/>
              <a:t>27/12/2014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06347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BEA6AA-1929-448D-8B2A-EF2DE0DBC682}" type="datetime1">
              <a:rPr lang="en-GB" smtClean="0"/>
              <a:t>27/12/2014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106868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366A6-7619-4E84-B069-F711153C0B0B}" type="datetime1">
              <a:rPr lang="en-GB" smtClean="0"/>
              <a:t>27/12/2014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1947637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6FAED-0DB0-4444-9E60-FDCDE167E285}" type="datetime1">
              <a:rPr lang="en-GB" smtClean="0"/>
              <a:t>27/12/2014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4236266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B3E25-E331-4F6D-800C-C3BA575C6692}" type="datetime1">
              <a:rPr lang="en-GB" smtClean="0"/>
              <a:t>27/12/2014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21853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C188B-0A84-41E7-B3C5-C6602BA0365E}" type="datetime1">
              <a:rPr lang="en-GB" smtClean="0"/>
              <a:t>27/12/2014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F6570-A8F5-4A11-8D7A-57A931195504}" type="slidenum">
              <a:rPr lang="en-GB" smtClean="0"/>
              <a:t>‹#›</a:t>
            </a:fld>
            <a:endParaRPr lang="en-GB"/>
          </a:p>
        </p:txBody>
      </p:sp>
    </p:spTree>
    <p:extLst>
      <p:ext uri="{BB962C8B-B14F-4D97-AF65-F5344CB8AC3E}">
        <p14:creationId xmlns:p14="http://schemas.microsoft.com/office/powerpoint/2010/main" val="309475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850" y="1916832"/>
            <a:ext cx="8748713" cy="408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39552" y="260649"/>
            <a:ext cx="7772400" cy="648072"/>
          </a:xfrm>
        </p:spPr>
        <p:txBody>
          <a:bodyPr>
            <a:normAutofit fontScale="90000"/>
          </a:bodyPr>
          <a:lstStyle/>
          <a:p>
            <a:r>
              <a:rPr lang="en-GB" dirty="0" smtClean="0"/>
              <a:t>Logical Worship</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717031"/>
            <a:ext cx="2520280" cy="1901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51520" y="6104909"/>
            <a:ext cx="8712968" cy="492443"/>
          </a:xfrm>
          <a:prstGeom prst="rect">
            <a:avLst/>
          </a:prstGeom>
          <a:noFill/>
        </p:spPr>
        <p:txBody>
          <a:bodyPr wrap="square" rtlCol="0">
            <a:spAutoFit/>
          </a:bodyPr>
          <a:lstStyle/>
          <a:p>
            <a:r>
              <a:rPr lang="en-GB" sz="2600" b="1" dirty="0" smtClean="0"/>
              <a:t>Perfect priest made the perfect offering giving perfect access</a:t>
            </a:r>
            <a:endParaRPr lang="en-GB" sz="2600" b="1" dirty="0"/>
          </a:p>
        </p:txBody>
      </p:sp>
      <p:sp>
        <p:nvSpPr>
          <p:cNvPr id="4" name="TextBox 3"/>
          <p:cNvSpPr txBox="1"/>
          <p:nvPr/>
        </p:nvSpPr>
        <p:spPr>
          <a:xfrm>
            <a:off x="3923927" y="3110880"/>
            <a:ext cx="4392487" cy="2554545"/>
          </a:xfrm>
          <a:prstGeom prst="rect">
            <a:avLst/>
          </a:prstGeom>
          <a:noFill/>
        </p:spPr>
        <p:txBody>
          <a:bodyPr wrap="square" rtlCol="0">
            <a:spAutoFit/>
          </a:bodyPr>
          <a:lstStyle/>
          <a:p>
            <a:r>
              <a:rPr lang="en-GB" sz="3200" b="1" i="1" dirty="0" smtClean="0">
                <a:solidFill>
                  <a:srgbClr val="FF0000"/>
                </a:solidFill>
              </a:rPr>
              <a:t>“</a:t>
            </a:r>
            <a:r>
              <a:rPr lang="en-GB" sz="3200" i="1" dirty="0" smtClean="0">
                <a:solidFill>
                  <a:srgbClr val="FF0000"/>
                </a:solidFill>
              </a:rPr>
              <a:t>to offer your bodies as a living sacrifice, holy and pleasing to God -</a:t>
            </a:r>
          </a:p>
          <a:p>
            <a:r>
              <a:rPr lang="en-GB" sz="3200" b="1" i="1" dirty="0" smtClean="0">
                <a:solidFill>
                  <a:srgbClr val="FF0000"/>
                </a:solidFill>
              </a:rPr>
              <a:t>this is your true and proper worship.”</a:t>
            </a:r>
            <a:endParaRPr lang="en-GB" sz="3200" b="1" i="1" dirty="0">
              <a:solidFill>
                <a:srgbClr val="FF0000"/>
              </a:solidFill>
            </a:endParaRPr>
          </a:p>
        </p:txBody>
      </p:sp>
      <p:sp>
        <p:nvSpPr>
          <p:cNvPr id="5" name="Rectangle 4"/>
          <p:cNvSpPr/>
          <p:nvPr/>
        </p:nvSpPr>
        <p:spPr>
          <a:xfrm>
            <a:off x="1979712" y="1332057"/>
            <a:ext cx="6732933" cy="584775"/>
          </a:xfrm>
          <a:prstGeom prst="rect">
            <a:avLst/>
          </a:prstGeom>
        </p:spPr>
        <p:txBody>
          <a:bodyPr wrap="none">
            <a:spAutoFit/>
          </a:bodyPr>
          <a:lstStyle/>
          <a:p>
            <a:r>
              <a:rPr lang="en-GB" sz="3200" i="1" dirty="0" smtClean="0">
                <a:solidFill>
                  <a:srgbClr val="FF0000"/>
                </a:solidFill>
              </a:rPr>
              <a:t>“which </a:t>
            </a:r>
            <a:r>
              <a:rPr lang="en-GB" sz="3200" i="1" dirty="0">
                <a:solidFill>
                  <a:srgbClr val="FF0000"/>
                </a:solidFill>
              </a:rPr>
              <a:t>is</a:t>
            </a:r>
            <a:r>
              <a:rPr lang="en-GB" sz="3200" dirty="0">
                <a:solidFill>
                  <a:srgbClr val="FF0000"/>
                </a:solidFill>
              </a:rPr>
              <a:t> your reasonable </a:t>
            </a:r>
            <a:r>
              <a:rPr lang="en-GB" sz="3200" dirty="0" smtClean="0">
                <a:solidFill>
                  <a:srgbClr val="FF0000"/>
                </a:solidFill>
              </a:rPr>
              <a:t>service” </a:t>
            </a:r>
            <a:r>
              <a:rPr lang="en-GB" sz="2800" dirty="0" smtClean="0">
                <a:solidFill>
                  <a:srgbClr val="FF0000"/>
                </a:solidFill>
              </a:rPr>
              <a:t>NKJV</a:t>
            </a:r>
            <a:endParaRPr lang="en-GB" dirty="0"/>
          </a:p>
        </p:txBody>
      </p:sp>
      <p:sp>
        <p:nvSpPr>
          <p:cNvPr id="6" name="TextBox 5"/>
          <p:cNvSpPr txBox="1"/>
          <p:nvPr/>
        </p:nvSpPr>
        <p:spPr>
          <a:xfrm>
            <a:off x="4537078" y="2303837"/>
            <a:ext cx="1618200" cy="646331"/>
          </a:xfrm>
          <a:prstGeom prst="rect">
            <a:avLst/>
          </a:prstGeom>
          <a:noFill/>
        </p:spPr>
        <p:txBody>
          <a:bodyPr wrap="none" rtlCol="0">
            <a:spAutoFit/>
          </a:bodyPr>
          <a:lstStyle/>
          <a:p>
            <a:r>
              <a:rPr lang="en-GB" sz="3600" dirty="0" err="1" smtClean="0">
                <a:solidFill>
                  <a:srgbClr val="FF0000"/>
                </a:solidFill>
              </a:rPr>
              <a:t>Logikos</a:t>
            </a:r>
            <a:r>
              <a:rPr lang="en-GB" dirty="0" smtClean="0"/>
              <a:t> </a:t>
            </a:r>
            <a:endParaRPr lang="en-GB" dirty="0"/>
          </a:p>
        </p:txBody>
      </p:sp>
      <p:cxnSp>
        <p:nvCxnSpPr>
          <p:cNvPr id="8" name="Straight Arrow Connector 7"/>
          <p:cNvCxnSpPr/>
          <p:nvPr/>
        </p:nvCxnSpPr>
        <p:spPr>
          <a:xfrm>
            <a:off x="5346178" y="1768238"/>
            <a:ext cx="0" cy="50863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91033" y="1795204"/>
            <a:ext cx="0" cy="50863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72200" y="2278613"/>
            <a:ext cx="1671483" cy="646331"/>
          </a:xfrm>
          <a:prstGeom prst="rect">
            <a:avLst/>
          </a:prstGeom>
          <a:noFill/>
        </p:spPr>
        <p:txBody>
          <a:bodyPr wrap="none" rtlCol="0">
            <a:spAutoFit/>
          </a:bodyPr>
          <a:lstStyle/>
          <a:p>
            <a:r>
              <a:rPr lang="en-GB" sz="3600" dirty="0" err="1" smtClean="0">
                <a:solidFill>
                  <a:srgbClr val="FF0000"/>
                </a:solidFill>
              </a:rPr>
              <a:t>Latreuo</a:t>
            </a:r>
            <a:r>
              <a:rPr lang="en-GB" dirty="0" smtClean="0"/>
              <a:t> </a:t>
            </a:r>
            <a:endParaRPr lang="en-GB" dirty="0"/>
          </a:p>
        </p:txBody>
      </p:sp>
      <p:sp>
        <p:nvSpPr>
          <p:cNvPr id="7" name="Slide Number Placeholder 6"/>
          <p:cNvSpPr>
            <a:spLocks noGrp="1"/>
          </p:cNvSpPr>
          <p:nvPr>
            <p:ph type="sldNum" sz="quarter" idx="12"/>
          </p:nvPr>
        </p:nvSpPr>
        <p:spPr/>
        <p:txBody>
          <a:bodyPr/>
          <a:lstStyle/>
          <a:p>
            <a:fld id="{DDFF6570-A8F5-4A11-8D7A-57A931195504}" type="slidenum">
              <a:rPr lang="en-GB" smtClean="0"/>
              <a:t>1</a:t>
            </a:fld>
            <a:endParaRPr lang="en-GB"/>
          </a:p>
        </p:txBody>
      </p:sp>
    </p:spTree>
    <p:extLst>
      <p:ext uri="{BB962C8B-B14F-4D97-AF65-F5344CB8AC3E}">
        <p14:creationId xmlns:p14="http://schemas.microsoft.com/office/powerpoint/2010/main" val="293777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850106"/>
          </a:xfrm>
          <a:solidFill>
            <a:schemeClr val="tx2">
              <a:lumMod val="75000"/>
            </a:schemeClr>
          </a:solidFill>
        </p:spPr>
        <p:txBody>
          <a:bodyPr>
            <a:normAutofit fontScale="90000"/>
          </a:bodyPr>
          <a:lstStyle/>
          <a:p>
            <a:r>
              <a:rPr lang="en-GB" dirty="0" smtClean="0">
                <a:solidFill>
                  <a:schemeClr val="bg1"/>
                </a:solidFill>
              </a:rPr>
              <a:t>God’s glorious provision for the church</a:t>
            </a:r>
            <a:endParaRPr lang="en-GB" dirty="0">
              <a:solidFill>
                <a:schemeClr val="bg1"/>
              </a:solidFill>
            </a:endParaRPr>
          </a:p>
        </p:txBody>
      </p:sp>
      <p:sp>
        <p:nvSpPr>
          <p:cNvPr id="3" name="Content Placeholder 2"/>
          <p:cNvSpPr>
            <a:spLocks noGrp="1"/>
          </p:cNvSpPr>
          <p:nvPr>
            <p:ph idx="1"/>
          </p:nvPr>
        </p:nvSpPr>
        <p:spPr>
          <a:xfrm>
            <a:off x="323528" y="1124744"/>
            <a:ext cx="8352928" cy="5328592"/>
          </a:xfrm>
        </p:spPr>
        <p:txBody>
          <a:bodyPr>
            <a:normAutofit/>
          </a:bodyPr>
          <a:lstStyle/>
          <a:p>
            <a:r>
              <a:rPr lang="en-GB" sz="2800" dirty="0" smtClean="0">
                <a:solidFill>
                  <a:schemeClr val="bg1">
                    <a:lumMod val="50000"/>
                  </a:schemeClr>
                </a:solidFill>
              </a:rPr>
              <a:t>Sacraments – pictures of grace and goodness</a:t>
            </a:r>
          </a:p>
          <a:p>
            <a:r>
              <a:rPr lang="en-GB" sz="2800" dirty="0" smtClean="0">
                <a:solidFill>
                  <a:schemeClr val="bg1">
                    <a:lumMod val="50000"/>
                  </a:schemeClr>
                </a:solidFill>
              </a:rPr>
              <a:t>His Holy Word – no Word, no church</a:t>
            </a:r>
          </a:p>
          <a:p>
            <a:r>
              <a:rPr lang="en-GB" dirty="0" smtClean="0"/>
              <a:t>The work of the Word:-</a:t>
            </a:r>
          </a:p>
          <a:p>
            <a:pPr lvl="1"/>
            <a:r>
              <a:rPr lang="en-GB" dirty="0"/>
              <a:t>“Spur us on towards love and good works” </a:t>
            </a:r>
            <a:endParaRPr lang="en-GB" dirty="0" smtClean="0"/>
          </a:p>
          <a:p>
            <a:pPr lvl="1"/>
            <a:r>
              <a:rPr lang="en-GB" dirty="0" smtClean="0"/>
              <a:t>2 Tim 3v16 “All scripture is God breathed and is useful for teaching, rebuking, correcting and training in righteousness” </a:t>
            </a:r>
            <a:endParaRPr lang="en-GB" dirty="0" smtClean="0"/>
          </a:p>
          <a:p>
            <a:pPr lvl="1"/>
            <a:r>
              <a:rPr lang="en-GB" dirty="0" smtClean="0"/>
              <a:t>“</a:t>
            </a:r>
            <a:r>
              <a:rPr lang="en-GB" dirty="0" smtClean="0"/>
              <a:t>The Word of God is the sceptre by which God rules the church and the food with which He nourishes it.” </a:t>
            </a:r>
            <a:r>
              <a:rPr lang="en-GB" sz="2400" dirty="0" smtClean="0"/>
              <a:t>– John Stott  </a:t>
            </a:r>
            <a:endParaRPr lang="en-GB" sz="2400" dirty="0"/>
          </a:p>
        </p:txBody>
      </p:sp>
      <p:sp>
        <p:nvSpPr>
          <p:cNvPr id="5" name="Slide Number Placeholder 4"/>
          <p:cNvSpPr>
            <a:spLocks noGrp="1"/>
          </p:cNvSpPr>
          <p:nvPr>
            <p:ph type="sldNum" sz="quarter" idx="12"/>
          </p:nvPr>
        </p:nvSpPr>
        <p:spPr/>
        <p:txBody>
          <a:bodyPr/>
          <a:lstStyle/>
          <a:p>
            <a:fld id="{DDFF6570-A8F5-4A11-8D7A-57A931195504}" type="slidenum">
              <a:rPr lang="en-GB" smtClean="0"/>
              <a:t>10</a:t>
            </a:fld>
            <a:endParaRPr lang="en-GB"/>
          </a:p>
        </p:txBody>
      </p:sp>
      <p:sp>
        <p:nvSpPr>
          <p:cNvPr id="6" name="Down Arrow 5"/>
          <p:cNvSpPr/>
          <p:nvPr/>
        </p:nvSpPr>
        <p:spPr>
          <a:xfrm>
            <a:off x="8388424" y="1628800"/>
            <a:ext cx="602356" cy="44644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8893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632848" cy="850106"/>
          </a:xfrm>
          <a:solidFill>
            <a:schemeClr val="tx2">
              <a:lumMod val="75000"/>
            </a:schemeClr>
          </a:solidFill>
        </p:spPr>
        <p:txBody>
          <a:bodyPr>
            <a:normAutofit/>
          </a:bodyPr>
          <a:lstStyle/>
          <a:p>
            <a:r>
              <a:rPr lang="en-GB" dirty="0" smtClean="0">
                <a:solidFill>
                  <a:schemeClr val="bg1"/>
                </a:solidFill>
              </a:rPr>
              <a:t>Using the gifts God has given us</a:t>
            </a:r>
            <a:endParaRPr lang="en-GB" dirty="0">
              <a:solidFill>
                <a:schemeClr val="bg1"/>
              </a:solidFill>
            </a:endParaRPr>
          </a:p>
        </p:txBody>
      </p:sp>
      <p:sp>
        <p:nvSpPr>
          <p:cNvPr id="3" name="Content Placeholder 2"/>
          <p:cNvSpPr>
            <a:spLocks noGrp="1"/>
          </p:cNvSpPr>
          <p:nvPr>
            <p:ph idx="1"/>
          </p:nvPr>
        </p:nvSpPr>
        <p:spPr>
          <a:xfrm>
            <a:off x="323528" y="1124744"/>
            <a:ext cx="8496944" cy="5328592"/>
          </a:xfrm>
        </p:spPr>
        <p:txBody>
          <a:bodyPr>
            <a:normAutofit/>
          </a:bodyPr>
          <a:lstStyle/>
          <a:p>
            <a:r>
              <a:rPr lang="en-GB" dirty="0" smtClean="0"/>
              <a:t>They are gifts - charisma</a:t>
            </a:r>
          </a:p>
          <a:p>
            <a:pPr lvl="1"/>
            <a:r>
              <a:rPr lang="en-GB" dirty="0" smtClean="0"/>
              <a:t>Charisma “the wages of sin is death but the charisma of God is eternal life”</a:t>
            </a:r>
          </a:p>
          <a:p>
            <a:pPr lvl="1"/>
            <a:r>
              <a:rPr lang="en-GB" dirty="0" smtClean="0"/>
              <a:t>They are  varied – spiritual and practical </a:t>
            </a:r>
          </a:p>
          <a:p>
            <a:pPr lvl="1"/>
            <a:r>
              <a:rPr lang="en-GB" dirty="0" smtClean="0"/>
              <a:t>Unity in diversity – no despising/no pride</a:t>
            </a:r>
          </a:p>
          <a:p>
            <a:pPr lvl="1"/>
            <a:r>
              <a:rPr lang="en-GB" dirty="0" smtClean="0"/>
              <a:t>They are to be used to build up – “</a:t>
            </a:r>
            <a:r>
              <a:rPr lang="en-GB" b="1" baseline="30000" dirty="0"/>
              <a:t> </a:t>
            </a:r>
            <a:r>
              <a:rPr lang="en-GB" dirty="0"/>
              <a:t>So it is with you. Since you are eager for gifts of the Spirit, try to excel in those that build up the church</a:t>
            </a:r>
            <a:r>
              <a:rPr lang="en-GB" dirty="0" smtClean="0"/>
              <a:t>.”</a:t>
            </a:r>
            <a:r>
              <a:rPr lang="en-GB" dirty="0"/>
              <a:t> </a:t>
            </a:r>
            <a:r>
              <a:rPr lang="en-GB" sz="2400" dirty="0"/>
              <a:t>1 </a:t>
            </a:r>
            <a:r>
              <a:rPr lang="en-GB" sz="2400" dirty="0" err="1"/>
              <a:t>Cor</a:t>
            </a:r>
            <a:r>
              <a:rPr lang="en-GB" sz="2400" dirty="0"/>
              <a:t> 14v12</a:t>
            </a:r>
          </a:p>
          <a:p>
            <a:pPr lvl="1"/>
            <a:endParaRPr lang="en-GB" dirty="0" smtClean="0"/>
          </a:p>
        </p:txBody>
      </p:sp>
      <p:sp>
        <p:nvSpPr>
          <p:cNvPr id="4" name="TextBox 3"/>
          <p:cNvSpPr txBox="1"/>
          <p:nvPr/>
        </p:nvSpPr>
        <p:spPr>
          <a:xfrm>
            <a:off x="607159" y="5877272"/>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5" name="Down Arrow 4"/>
          <p:cNvSpPr/>
          <p:nvPr/>
        </p:nvSpPr>
        <p:spPr>
          <a:xfrm rot="16200000">
            <a:off x="4076458" y="4897637"/>
            <a:ext cx="792088" cy="2605600"/>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717819" y="5938826"/>
            <a:ext cx="1099953" cy="523220"/>
          </a:xfrm>
          <a:prstGeom prst="rect">
            <a:avLst/>
          </a:prstGeom>
          <a:solidFill>
            <a:srgbClr val="002060"/>
          </a:solidFill>
        </p:spPr>
        <p:txBody>
          <a:bodyPr wrap="square" rtlCol="0">
            <a:spAutoFit/>
          </a:bodyPr>
          <a:lstStyle/>
          <a:p>
            <a:r>
              <a:rPr lang="en-GB" sz="2800" dirty="0" smtClean="0">
                <a:solidFill>
                  <a:schemeClr val="bg1"/>
                </a:solidFill>
              </a:rPr>
              <a:t>Gifts</a:t>
            </a:r>
            <a:endParaRPr lang="en-GB" sz="2800" dirty="0">
              <a:solidFill>
                <a:schemeClr val="bg1"/>
              </a:solidFill>
            </a:endParaRPr>
          </a:p>
        </p:txBody>
      </p:sp>
      <p:sp>
        <p:nvSpPr>
          <p:cNvPr id="7" name="TextBox 6"/>
          <p:cNvSpPr txBox="1"/>
          <p:nvPr/>
        </p:nvSpPr>
        <p:spPr>
          <a:xfrm>
            <a:off x="6084168" y="5877272"/>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8" name="Slide Number Placeholder 7"/>
          <p:cNvSpPr>
            <a:spLocks noGrp="1"/>
          </p:cNvSpPr>
          <p:nvPr>
            <p:ph type="sldNum" sz="quarter" idx="12"/>
          </p:nvPr>
        </p:nvSpPr>
        <p:spPr/>
        <p:txBody>
          <a:bodyPr/>
          <a:lstStyle/>
          <a:p>
            <a:fld id="{DDFF6570-A8F5-4A11-8D7A-57A931195504}" type="slidenum">
              <a:rPr lang="en-GB" smtClean="0"/>
              <a:t>11</a:t>
            </a:fld>
            <a:endParaRPr lang="en-GB"/>
          </a:p>
        </p:txBody>
      </p:sp>
    </p:spTree>
    <p:extLst>
      <p:ext uri="{BB962C8B-B14F-4D97-AF65-F5344CB8AC3E}">
        <p14:creationId xmlns:p14="http://schemas.microsoft.com/office/powerpoint/2010/main" val="288288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632848" cy="850106"/>
          </a:xfrm>
          <a:solidFill>
            <a:schemeClr val="tx2">
              <a:lumMod val="75000"/>
            </a:schemeClr>
          </a:solidFill>
        </p:spPr>
        <p:txBody>
          <a:bodyPr>
            <a:normAutofit/>
          </a:bodyPr>
          <a:lstStyle/>
          <a:p>
            <a:r>
              <a:rPr lang="en-GB" dirty="0" smtClean="0">
                <a:solidFill>
                  <a:schemeClr val="bg1"/>
                </a:solidFill>
              </a:rPr>
              <a:t>Using the gifts God has given us</a:t>
            </a:r>
            <a:endParaRPr lang="en-GB" dirty="0">
              <a:solidFill>
                <a:schemeClr val="bg1"/>
              </a:solidFill>
            </a:endParaRPr>
          </a:p>
        </p:txBody>
      </p:sp>
      <p:sp>
        <p:nvSpPr>
          <p:cNvPr id="3" name="Content Placeholder 2"/>
          <p:cNvSpPr>
            <a:spLocks noGrp="1"/>
          </p:cNvSpPr>
          <p:nvPr>
            <p:ph idx="1"/>
          </p:nvPr>
        </p:nvSpPr>
        <p:spPr>
          <a:xfrm>
            <a:off x="224030" y="1267889"/>
            <a:ext cx="8496944" cy="5328592"/>
          </a:xfrm>
        </p:spPr>
        <p:txBody>
          <a:bodyPr>
            <a:normAutofit/>
          </a:bodyPr>
          <a:lstStyle/>
          <a:p>
            <a:r>
              <a:rPr lang="en-GB" dirty="0" smtClean="0"/>
              <a:t>Diverse gifts used for the building up of the body</a:t>
            </a:r>
          </a:p>
          <a:p>
            <a:pPr marL="342900" lvl="1" indent="-342900">
              <a:buFont typeface="Arial" panose="020B0604020202020204" pitchFamily="34" charset="0"/>
              <a:buChar char="•"/>
            </a:pPr>
            <a:r>
              <a:rPr lang="en-GB" sz="3200" dirty="0" smtClean="0"/>
              <a:t>Prominence of the Word</a:t>
            </a:r>
            <a:r>
              <a:rPr lang="en-GB" sz="3200" dirty="0"/>
              <a:t>: </a:t>
            </a:r>
            <a:r>
              <a:rPr lang="en-GB" sz="3200" dirty="0" smtClean="0"/>
              <a:t> </a:t>
            </a:r>
          </a:p>
          <a:p>
            <a:pPr marL="742950" lvl="2" indent="-342900"/>
            <a:r>
              <a:rPr lang="en-GB" sz="2800" dirty="0" smtClean="0"/>
              <a:t>“</a:t>
            </a:r>
            <a:r>
              <a:rPr lang="en-GB" sz="2800" dirty="0"/>
              <a:t>some to be pastor teachers to prepare God’s people for works of service, so that the body of Christ may be built up” </a:t>
            </a:r>
            <a:r>
              <a:rPr lang="en-GB" dirty="0" err="1"/>
              <a:t>Eph</a:t>
            </a:r>
            <a:r>
              <a:rPr lang="en-GB" dirty="0"/>
              <a:t> </a:t>
            </a:r>
            <a:r>
              <a:rPr lang="en-GB" dirty="0" smtClean="0"/>
              <a:t>4v11-12</a:t>
            </a:r>
          </a:p>
          <a:p>
            <a:pPr marL="742950" lvl="2" indent="-342900"/>
            <a:r>
              <a:rPr lang="en-GB" sz="2800" dirty="0" smtClean="0"/>
              <a:t>Equipping for winning!</a:t>
            </a:r>
            <a:endParaRPr lang="en-GB" sz="2800" dirty="0"/>
          </a:p>
          <a:p>
            <a:pPr marL="400050" lvl="2" indent="0">
              <a:buNone/>
            </a:pPr>
            <a:endParaRPr lang="en-GB" sz="3200" dirty="0" smtClean="0"/>
          </a:p>
          <a:p>
            <a:pPr marL="0" lvl="1" indent="0">
              <a:buNone/>
            </a:pPr>
            <a:endParaRPr lang="en-GB" sz="3200" dirty="0" smtClean="0"/>
          </a:p>
          <a:p>
            <a:pPr marL="342900" lvl="1" indent="-342900"/>
            <a:endParaRPr lang="en-GB" sz="3200" dirty="0"/>
          </a:p>
          <a:p>
            <a:endParaRPr lang="en-GB" dirty="0" smtClean="0"/>
          </a:p>
        </p:txBody>
      </p:sp>
      <p:sp>
        <p:nvSpPr>
          <p:cNvPr id="4" name="TextBox 3"/>
          <p:cNvSpPr txBox="1"/>
          <p:nvPr/>
        </p:nvSpPr>
        <p:spPr>
          <a:xfrm>
            <a:off x="607159" y="5877272"/>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5" name="Down Arrow 4"/>
          <p:cNvSpPr/>
          <p:nvPr/>
        </p:nvSpPr>
        <p:spPr>
          <a:xfrm rot="16200000">
            <a:off x="4076458" y="4897637"/>
            <a:ext cx="792088" cy="2605600"/>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717819" y="5938826"/>
            <a:ext cx="1099953" cy="523220"/>
          </a:xfrm>
          <a:prstGeom prst="rect">
            <a:avLst/>
          </a:prstGeom>
          <a:solidFill>
            <a:srgbClr val="002060"/>
          </a:solidFill>
        </p:spPr>
        <p:txBody>
          <a:bodyPr wrap="square" rtlCol="0">
            <a:spAutoFit/>
          </a:bodyPr>
          <a:lstStyle/>
          <a:p>
            <a:r>
              <a:rPr lang="en-GB" sz="2800" dirty="0" smtClean="0">
                <a:solidFill>
                  <a:schemeClr val="bg1"/>
                </a:solidFill>
              </a:rPr>
              <a:t>Gifts</a:t>
            </a:r>
            <a:endParaRPr lang="en-GB" sz="2800" dirty="0">
              <a:solidFill>
                <a:schemeClr val="bg1"/>
              </a:solidFill>
            </a:endParaRPr>
          </a:p>
        </p:txBody>
      </p:sp>
      <p:sp>
        <p:nvSpPr>
          <p:cNvPr id="7" name="TextBox 6"/>
          <p:cNvSpPr txBox="1"/>
          <p:nvPr/>
        </p:nvSpPr>
        <p:spPr>
          <a:xfrm>
            <a:off x="6084168" y="5877272"/>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8" name="Slide Number Placeholder 7"/>
          <p:cNvSpPr>
            <a:spLocks noGrp="1"/>
          </p:cNvSpPr>
          <p:nvPr>
            <p:ph type="sldNum" sz="quarter" idx="12"/>
          </p:nvPr>
        </p:nvSpPr>
        <p:spPr/>
        <p:txBody>
          <a:bodyPr/>
          <a:lstStyle/>
          <a:p>
            <a:fld id="{DDFF6570-A8F5-4A11-8D7A-57A931195504}" type="slidenum">
              <a:rPr lang="en-GB" smtClean="0"/>
              <a:t>12</a:t>
            </a:fld>
            <a:endParaRPr lang="en-GB"/>
          </a:p>
        </p:txBody>
      </p:sp>
    </p:spTree>
    <p:extLst>
      <p:ext uri="{BB962C8B-B14F-4D97-AF65-F5344CB8AC3E}">
        <p14:creationId xmlns:p14="http://schemas.microsoft.com/office/powerpoint/2010/main" val="111876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632848" cy="850106"/>
          </a:xfrm>
          <a:solidFill>
            <a:schemeClr val="tx2">
              <a:lumMod val="75000"/>
            </a:schemeClr>
          </a:solidFill>
        </p:spPr>
        <p:txBody>
          <a:bodyPr>
            <a:normAutofit/>
          </a:bodyPr>
          <a:lstStyle/>
          <a:p>
            <a:r>
              <a:rPr lang="en-GB" dirty="0" smtClean="0">
                <a:solidFill>
                  <a:schemeClr val="bg1"/>
                </a:solidFill>
              </a:rPr>
              <a:t>Using the gifts God has given us</a:t>
            </a:r>
            <a:endParaRPr lang="en-GB" dirty="0">
              <a:solidFill>
                <a:schemeClr val="bg1"/>
              </a:solidFill>
            </a:endParaRPr>
          </a:p>
        </p:txBody>
      </p:sp>
      <p:sp>
        <p:nvSpPr>
          <p:cNvPr id="3" name="Content Placeholder 2"/>
          <p:cNvSpPr>
            <a:spLocks noGrp="1"/>
          </p:cNvSpPr>
          <p:nvPr>
            <p:ph idx="1"/>
          </p:nvPr>
        </p:nvSpPr>
        <p:spPr>
          <a:xfrm>
            <a:off x="323528" y="1124744"/>
            <a:ext cx="8496944" cy="5328592"/>
          </a:xfrm>
        </p:spPr>
        <p:txBody>
          <a:bodyPr>
            <a:normAutofit/>
          </a:bodyPr>
          <a:lstStyle/>
          <a:p>
            <a:r>
              <a:rPr lang="en-GB" sz="2800" dirty="0" smtClean="0"/>
              <a:t>Diverse gifts used for the building up of the body</a:t>
            </a:r>
          </a:p>
          <a:p>
            <a:pPr marL="342900" lvl="1" indent="-342900">
              <a:buFont typeface="Arial" panose="020B0604020202020204" pitchFamily="34" charset="0"/>
              <a:buChar char="•"/>
            </a:pPr>
            <a:r>
              <a:rPr lang="en-GB" dirty="0" smtClean="0"/>
              <a:t>Prominence of the Word</a:t>
            </a:r>
            <a:r>
              <a:rPr lang="en-GB" dirty="0"/>
              <a:t>: </a:t>
            </a:r>
            <a:r>
              <a:rPr lang="en-GB" dirty="0" smtClean="0"/>
              <a:t> </a:t>
            </a:r>
          </a:p>
          <a:p>
            <a:pPr marL="742950" lvl="2" indent="-342900"/>
            <a:r>
              <a:rPr lang="en-GB" dirty="0" smtClean="0"/>
              <a:t>Teachers… </a:t>
            </a:r>
            <a:r>
              <a:rPr lang="en-GB" dirty="0"/>
              <a:t>that the body of Christ may be built up” </a:t>
            </a:r>
          </a:p>
          <a:p>
            <a:pPr marL="342900" lvl="1" indent="-342900">
              <a:buFont typeface="Arial" panose="020B0604020202020204" pitchFamily="34" charset="0"/>
              <a:buChar char="•"/>
            </a:pPr>
            <a:r>
              <a:rPr lang="en-GB" sz="3000" dirty="0" smtClean="0"/>
              <a:t>Every member a minister - </a:t>
            </a:r>
            <a:r>
              <a:rPr lang="en-GB" sz="3000" dirty="0"/>
              <a:t>Col </a:t>
            </a:r>
            <a:r>
              <a:rPr lang="en-GB" sz="3000" dirty="0" smtClean="0"/>
              <a:t>3v16:</a:t>
            </a:r>
          </a:p>
          <a:p>
            <a:pPr marL="742950" lvl="2" indent="-342900"/>
            <a:r>
              <a:rPr lang="en-GB" sz="2800" dirty="0" smtClean="0"/>
              <a:t>“Let </a:t>
            </a:r>
            <a:r>
              <a:rPr lang="en-GB" sz="2800" dirty="0"/>
              <a:t>the message of Christ dwell among you richly as you teach and admonish one another with all wisdom through psalms, hymns, and songs from the Spirit, singing to God with gratitude in your hearts</a:t>
            </a:r>
            <a:r>
              <a:rPr lang="en-GB" sz="2800" dirty="0" smtClean="0"/>
              <a:t>.”</a:t>
            </a:r>
            <a:endParaRPr lang="en-GB" sz="3200" dirty="0" smtClean="0"/>
          </a:p>
          <a:p>
            <a:pPr marL="0" lvl="1" indent="0">
              <a:buNone/>
            </a:pPr>
            <a:endParaRPr lang="en-GB" sz="3200" dirty="0" smtClean="0"/>
          </a:p>
          <a:p>
            <a:pPr marL="342900" lvl="1" indent="-342900"/>
            <a:endParaRPr lang="en-GB" sz="3200" dirty="0"/>
          </a:p>
          <a:p>
            <a:endParaRPr lang="en-GB" dirty="0" smtClean="0"/>
          </a:p>
        </p:txBody>
      </p:sp>
      <p:sp>
        <p:nvSpPr>
          <p:cNvPr id="4" name="TextBox 3"/>
          <p:cNvSpPr txBox="1"/>
          <p:nvPr/>
        </p:nvSpPr>
        <p:spPr>
          <a:xfrm>
            <a:off x="607159" y="5877272"/>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5" name="Down Arrow 4"/>
          <p:cNvSpPr/>
          <p:nvPr/>
        </p:nvSpPr>
        <p:spPr>
          <a:xfrm rot="16200000">
            <a:off x="4076458" y="4897637"/>
            <a:ext cx="792088" cy="2605600"/>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717819" y="5938826"/>
            <a:ext cx="1099953" cy="523220"/>
          </a:xfrm>
          <a:prstGeom prst="rect">
            <a:avLst/>
          </a:prstGeom>
          <a:solidFill>
            <a:srgbClr val="002060"/>
          </a:solidFill>
        </p:spPr>
        <p:txBody>
          <a:bodyPr wrap="square" rtlCol="0">
            <a:spAutoFit/>
          </a:bodyPr>
          <a:lstStyle/>
          <a:p>
            <a:r>
              <a:rPr lang="en-GB" sz="2800" dirty="0" smtClean="0">
                <a:solidFill>
                  <a:schemeClr val="bg1"/>
                </a:solidFill>
              </a:rPr>
              <a:t>Gifts</a:t>
            </a:r>
            <a:endParaRPr lang="en-GB" sz="2800" dirty="0">
              <a:solidFill>
                <a:schemeClr val="bg1"/>
              </a:solidFill>
            </a:endParaRPr>
          </a:p>
        </p:txBody>
      </p:sp>
      <p:sp>
        <p:nvSpPr>
          <p:cNvPr id="7" name="TextBox 6"/>
          <p:cNvSpPr txBox="1"/>
          <p:nvPr/>
        </p:nvSpPr>
        <p:spPr>
          <a:xfrm>
            <a:off x="6084168" y="5877272"/>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8" name="Slide Number Placeholder 7"/>
          <p:cNvSpPr>
            <a:spLocks noGrp="1"/>
          </p:cNvSpPr>
          <p:nvPr>
            <p:ph type="sldNum" sz="quarter" idx="12"/>
          </p:nvPr>
        </p:nvSpPr>
        <p:spPr/>
        <p:txBody>
          <a:bodyPr/>
          <a:lstStyle/>
          <a:p>
            <a:fld id="{DDFF6570-A8F5-4A11-8D7A-57A931195504}" type="slidenum">
              <a:rPr lang="en-GB" smtClean="0"/>
              <a:t>13</a:t>
            </a:fld>
            <a:endParaRPr lang="en-GB"/>
          </a:p>
        </p:txBody>
      </p:sp>
    </p:spTree>
    <p:extLst>
      <p:ext uri="{BB962C8B-B14F-4D97-AF65-F5344CB8AC3E}">
        <p14:creationId xmlns:p14="http://schemas.microsoft.com/office/powerpoint/2010/main" val="141045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560" y="260648"/>
            <a:ext cx="5856302" cy="850106"/>
          </a:xfrm>
          <a:solidFill>
            <a:schemeClr val="tx2">
              <a:lumMod val="75000"/>
            </a:schemeClr>
          </a:solidFill>
        </p:spPr>
        <p:txBody>
          <a:bodyPr>
            <a:normAutofit/>
          </a:bodyPr>
          <a:lstStyle/>
          <a:p>
            <a:r>
              <a:rPr lang="en-GB" dirty="0" smtClean="0">
                <a:solidFill>
                  <a:schemeClr val="bg1"/>
                </a:solidFill>
              </a:rPr>
              <a:t>Purpose of meeting</a:t>
            </a:r>
            <a:endParaRPr lang="en-GB" dirty="0">
              <a:solidFill>
                <a:schemeClr val="bg1"/>
              </a:solidFill>
            </a:endParaRPr>
          </a:p>
        </p:txBody>
      </p:sp>
      <p:sp>
        <p:nvSpPr>
          <p:cNvPr id="6" name="Down Arrow 5"/>
          <p:cNvSpPr/>
          <p:nvPr/>
        </p:nvSpPr>
        <p:spPr>
          <a:xfrm rot="2434420">
            <a:off x="2842927" y="1974401"/>
            <a:ext cx="565527" cy="1694542"/>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rot="8531830">
            <a:off x="5489517" y="1906231"/>
            <a:ext cx="511652" cy="1781547"/>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rot="16200000">
            <a:off x="4172015" y="2897008"/>
            <a:ext cx="523219" cy="2027505"/>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965582" y="1463894"/>
            <a:ext cx="1094258" cy="646331"/>
          </a:xfrm>
          <a:prstGeom prst="rect">
            <a:avLst/>
          </a:prstGeom>
          <a:solidFill>
            <a:schemeClr val="accent4">
              <a:lumMod val="75000"/>
            </a:schemeClr>
          </a:solidFill>
        </p:spPr>
        <p:txBody>
          <a:bodyPr wrap="square" rtlCol="0">
            <a:spAutoFit/>
          </a:bodyPr>
          <a:lstStyle/>
          <a:p>
            <a:r>
              <a:rPr lang="en-GB" sz="3600" dirty="0" smtClean="0">
                <a:solidFill>
                  <a:schemeClr val="bg1"/>
                </a:solidFill>
              </a:rPr>
              <a:t>God</a:t>
            </a:r>
            <a:endParaRPr lang="en-GB" sz="3600" dirty="0">
              <a:solidFill>
                <a:schemeClr val="bg1"/>
              </a:solidFill>
            </a:endParaRPr>
          </a:p>
        </p:txBody>
      </p:sp>
      <p:sp>
        <p:nvSpPr>
          <p:cNvPr id="12" name="TextBox 11"/>
          <p:cNvSpPr txBox="1"/>
          <p:nvPr/>
        </p:nvSpPr>
        <p:spPr>
          <a:xfrm>
            <a:off x="5676799" y="3615415"/>
            <a:ext cx="1631505" cy="523220"/>
          </a:xfrm>
          <a:prstGeom prst="rect">
            <a:avLst/>
          </a:prstGeom>
          <a:solidFill>
            <a:srgbClr val="00B050"/>
          </a:solidFill>
        </p:spPr>
        <p:txBody>
          <a:bodyPr wrap="square" rtlCol="0">
            <a:spAutoFit/>
          </a:bodyPr>
          <a:lstStyle/>
          <a:p>
            <a:r>
              <a:rPr lang="en-GB" sz="2800" dirty="0" smtClean="0">
                <a:solidFill>
                  <a:schemeClr val="bg1"/>
                </a:solidFill>
              </a:rPr>
              <a:t>Christians</a:t>
            </a:r>
            <a:endParaRPr lang="en-GB" sz="2800" dirty="0">
              <a:solidFill>
                <a:schemeClr val="bg1"/>
              </a:solidFill>
            </a:endParaRPr>
          </a:p>
        </p:txBody>
      </p:sp>
      <p:sp>
        <p:nvSpPr>
          <p:cNvPr id="18" name="TextBox 17"/>
          <p:cNvSpPr txBox="1"/>
          <p:nvPr/>
        </p:nvSpPr>
        <p:spPr>
          <a:xfrm>
            <a:off x="1584271" y="3649151"/>
            <a:ext cx="1631505" cy="523220"/>
          </a:xfrm>
          <a:prstGeom prst="rect">
            <a:avLst/>
          </a:prstGeom>
          <a:solidFill>
            <a:srgbClr val="00B050"/>
          </a:solidFill>
        </p:spPr>
        <p:txBody>
          <a:bodyPr wrap="square" rtlCol="0">
            <a:spAutoFit/>
          </a:bodyPr>
          <a:lstStyle/>
          <a:p>
            <a:r>
              <a:rPr lang="en-GB" sz="2800" dirty="0" smtClean="0">
                <a:solidFill>
                  <a:schemeClr val="bg1"/>
                </a:solidFill>
              </a:rPr>
              <a:t>Christians</a:t>
            </a:r>
            <a:endParaRPr lang="en-GB" sz="2800" dirty="0">
              <a:solidFill>
                <a:schemeClr val="bg1"/>
              </a:solidFill>
            </a:endParaRPr>
          </a:p>
        </p:txBody>
      </p:sp>
      <p:sp>
        <p:nvSpPr>
          <p:cNvPr id="3" name="TextBox 2"/>
          <p:cNvSpPr txBox="1"/>
          <p:nvPr/>
        </p:nvSpPr>
        <p:spPr>
          <a:xfrm>
            <a:off x="72008" y="4941168"/>
            <a:ext cx="9036496" cy="1077218"/>
          </a:xfrm>
          <a:prstGeom prst="rect">
            <a:avLst/>
          </a:prstGeom>
          <a:solidFill>
            <a:srgbClr val="FF0000"/>
          </a:solidFill>
        </p:spPr>
        <p:txBody>
          <a:bodyPr wrap="square" rtlCol="0">
            <a:spAutoFit/>
          </a:bodyPr>
          <a:lstStyle/>
          <a:p>
            <a:r>
              <a:rPr lang="en-GB" sz="3200" b="1" dirty="0" smtClean="0">
                <a:solidFill>
                  <a:schemeClr val="bg1"/>
                </a:solidFill>
              </a:rPr>
              <a:t>To refuel, to repair, to refocus – </a:t>
            </a:r>
          </a:p>
          <a:p>
            <a:r>
              <a:rPr lang="en-GB" sz="3200" b="1" dirty="0" smtClean="0">
                <a:solidFill>
                  <a:schemeClr val="bg1"/>
                </a:solidFill>
              </a:rPr>
              <a:t>for our reasonable service 	– being “living sacrifices” </a:t>
            </a:r>
            <a:endParaRPr lang="en-GB" sz="3200" b="1" dirty="0">
              <a:solidFill>
                <a:schemeClr val="bg1"/>
              </a:solidFill>
            </a:endParaRPr>
          </a:p>
        </p:txBody>
      </p:sp>
      <p:sp>
        <p:nvSpPr>
          <p:cNvPr id="4" name="Slide Number Placeholder 3"/>
          <p:cNvSpPr>
            <a:spLocks noGrp="1"/>
          </p:cNvSpPr>
          <p:nvPr>
            <p:ph type="sldNum" sz="quarter" idx="12"/>
          </p:nvPr>
        </p:nvSpPr>
        <p:spPr/>
        <p:txBody>
          <a:bodyPr/>
          <a:lstStyle/>
          <a:p>
            <a:fld id="{DDFF6570-A8F5-4A11-8D7A-57A931195504}" type="slidenum">
              <a:rPr lang="en-GB" smtClean="0"/>
              <a:t>14</a:t>
            </a:fld>
            <a:endParaRPr lang="en-GB"/>
          </a:p>
        </p:txBody>
      </p:sp>
      <p:sp>
        <p:nvSpPr>
          <p:cNvPr id="19" name="TextBox 18"/>
          <p:cNvSpPr txBox="1"/>
          <p:nvPr/>
        </p:nvSpPr>
        <p:spPr>
          <a:xfrm>
            <a:off x="1463919" y="1979576"/>
            <a:ext cx="1872208" cy="523220"/>
          </a:xfrm>
          <a:prstGeom prst="rect">
            <a:avLst/>
          </a:prstGeom>
          <a:solidFill>
            <a:srgbClr val="002060"/>
          </a:solidFill>
        </p:spPr>
        <p:txBody>
          <a:bodyPr wrap="square" rtlCol="0">
            <a:spAutoFit/>
          </a:bodyPr>
          <a:lstStyle/>
          <a:p>
            <a:r>
              <a:rPr lang="en-GB" sz="2800" dirty="0" smtClean="0">
                <a:solidFill>
                  <a:schemeClr val="bg1"/>
                </a:solidFill>
              </a:rPr>
              <a:t>Sacraments</a:t>
            </a:r>
            <a:endParaRPr lang="en-GB" sz="2800" dirty="0">
              <a:solidFill>
                <a:schemeClr val="bg1"/>
              </a:solidFill>
            </a:endParaRPr>
          </a:p>
        </p:txBody>
      </p:sp>
      <p:sp>
        <p:nvSpPr>
          <p:cNvPr id="20" name="TextBox 19"/>
          <p:cNvSpPr txBox="1"/>
          <p:nvPr/>
        </p:nvSpPr>
        <p:spPr>
          <a:xfrm>
            <a:off x="1455823" y="2560062"/>
            <a:ext cx="1099953" cy="523220"/>
          </a:xfrm>
          <a:prstGeom prst="rect">
            <a:avLst/>
          </a:prstGeom>
          <a:solidFill>
            <a:srgbClr val="002060"/>
          </a:solidFill>
        </p:spPr>
        <p:txBody>
          <a:bodyPr wrap="square" rtlCol="0">
            <a:spAutoFit/>
          </a:bodyPr>
          <a:lstStyle/>
          <a:p>
            <a:r>
              <a:rPr lang="en-GB" sz="2800" dirty="0" smtClean="0">
                <a:solidFill>
                  <a:schemeClr val="bg1"/>
                </a:solidFill>
              </a:rPr>
              <a:t>Word</a:t>
            </a:r>
            <a:endParaRPr lang="en-GB" sz="2800" dirty="0">
              <a:solidFill>
                <a:schemeClr val="bg1"/>
              </a:solidFill>
            </a:endParaRPr>
          </a:p>
        </p:txBody>
      </p:sp>
      <p:sp>
        <p:nvSpPr>
          <p:cNvPr id="22" name="TextBox 21"/>
          <p:cNvSpPr txBox="1"/>
          <p:nvPr/>
        </p:nvSpPr>
        <p:spPr>
          <a:xfrm>
            <a:off x="3770341" y="3680570"/>
            <a:ext cx="1099953" cy="523220"/>
          </a:xfrm>
          <a:prstGeom prst="rect">
            <a:avLst/>
          </a:prstGeom>
          <a:solidFill>
            <a:srgbClr val="002060"/>
          </a:solidFill>
        </p:spPr>
        <p:txBody>
          <a:bodyPr wrap="square" rtlCol="0">
            <a:spAutoFit/>
          </a:bodyPr>
          <a:lstStyle/>
          <a:p>
            <a:r>
              <a:rPr lang="en-GB" sz="2800" dirty="0" smtClean="0">
                <a:solidFill>
                  <a:schemeClr val="bg1"/>
                </a:solidFill>
              </a:rPr>
              <a:t>Gifts</a:t>
            </a:r>
            <a:endParaRPr lang="en-GB" sz="2800" dirty="0">
              <a:solidFill>
                <a:schemeClr val="bg1"/>
              </a:solidFill>
            </a:endParaRPr>
          </a:p>
        </p:txBody>
      </p:sp>
    </p:spTree>
    <p:extLst>
      <p:ext uri="{BB962C8B-B14F-4D97-AF65-F5344CB8AC3E}">
        <p14:creationId xmlns:p14="http://schemas.microsoft.com/office/powerpoint/2010/main" val="10800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75000"/>
            </a:schemeClr>
          </a:solidFill>
        </p:spPr>
        <p:txBody>
          <a:bodyPr/>
          <a:lstStyle/>
          <a:p>
            <a:r>
              <a:rPr lang="en-GB" dirty="0" smtClean="0">
                <a:solidFill>
                  <a:schemeClr val="bg1"/>
                </a:solidFill>
              </a:rPr>
              <a:t>What does this worship affect? </a:t>
            </a:r>
            <a:endParaRPr lang="en-GB" dirty="0">
              <a:solidFill>
                <a:schemeClr val="bg1"/>
              </a:solidFill>
            </a:endParaRPr>
          </a:p>
        </p:txBody>
      </p:sp>
      <p:sp>
        <p:nvSpPr>
          <p:cNvPr id="3" name="Content Placeholder 2"/>
          <p:cNvSpPr>
            <a:spLocks noGrp="1"/>
          </p:cNvSpPr>
          <p:nvPr>
            <p:ph idx="1"/>
          </p:nvPr>
        </p:nvSpPr>
        <p:spPr>
          <a:xfrm>
            <a:off x="323528" y="1124744"/>
            <a:ext cx="8496944" cy="5328592"/>
          </a:xfrm>
        </p:spPr>
        <p:txBody>
          <a:bodyPr>
            <a:normAutofit fontScale="92500" lnSpcReduction="10000"/>
          </a:bodyPr>
          <a:lstStyle/>
          <a:p>
            <a:r>
              <a:rPr lang="en-GB" dirty="0" smtClean="0"/>
              <a:t>Everything – not just 30 minutes of singing</a:t>
            </a:r>
          </a:p>
          <a:p>
            <a:r>
              <a:rPr lang="en-GB" dirty="0" smtClean="0"/>
              <a:t>Attitude to self and my gifts – Rom 12v3-8</a:t>
            </a:r>
          </a:p>
          <a:p>
            <a:pPr lvl="1"/>
            <a:r>
              <a:rPr lang="en-GB" i="1" dirty="0"/>
              <a:t>“Do not think of yourself more highly than you ought”</a:t>
            </a:r>
            <a:r>
              <a:rPr lang="en-GB" dirty="0"/>
              <a:t> v3</a:t>
            </a:r>
          </a:p>
          <a:p>
            <a:pPr lvl="1"/>
            <a:r>
              <a:rPr lang="en-GB" dirty="0"/>
              <a:t>“we have different gifts according to the grace given us”v6</a:t>
            </a:r>
          </a:p>
          <a:p>
            <a:r>
              <a:rPr lang="en-GB" dirty="0" smtClean="0"/>
              <a:t>Attitude to the body (church) – Rom 12v9-21</a:t>
            </a:r>
          </a:p>
          <a:p>
            <a:pPr lvl="1"/>
            <a:r>
              <a:rPr lang="en-GB" i="1" dirty="0"/>
              <a:t>“Love must be sincere. Hate what is evil; cling to  what is good. </a:t>
            </a:r>
            <a:r>
              <a:rPr lang="en-GB" b="1" i="1" baseline="30000" dirty="0"/>
              <a:t>10 </a:t>
            </a:r>
            <a:r>
              <a:rPr lang="en-GB" i="1" dirty="0"/>
              <a:t>Be </a:t>
            </a:r>
            <a:r>
              <a:rPr lang="en-GB" i="1" u="sng" dirty="0"/>
              <a:t>devoted</a:t>
            </a:r>
            <a:r>
              <a:rPr lang="en-GB" i="1" dirty="0"/>
              <a:t> to one another in love. Honour one another above yourselves.”</a:t>
            </a:r>
            <a:endParaRPr lang="en-GB" dirty="0" smtClean="0"/>
          </a:p>
          <a:p>
            <a:r>
              <a:rPr lang="en-GB" dirty="0" smtClean="0"/>
              <a:t>Attitude to authority – Rom 13v1-7</a:t>
            </a:r>
          </a:p>
          <a:p>
            <a:r>
              <a:rPr lang="en-GB" dirty="0" smtClean="0"/>
              <a:t>Attitude to God’s Standards - Rom 13v8-14</a:t>
            </a:r>
          </a:p>
        </p:txBody>
      </p:sp>
      <p:sp>
        <p:nvSpPr>
          <p:cNvPr id="4" name="Slide Number Placeholder 3"/>
          <p:cNvSpPr>
            <a:spLocks noGrp="1"/>
          </p:cNvSpPr>
          <p:nvPr>
            <p:ph type="sldNum" sz="quarter" idx="12"/>
          </p:nvPr>
        </p:nvSpPr>
        <p:spPr/>
        <p:txBody>
          <a:bodyPr/>
          <a:lstStyle/>
          <a:p>
            <a:fld id="{DDFF6570-A8F5-4A11-8D7A-57A931195504}" type="slidenum">
              <a:rPr lang="en-GB" smtClean="0"/>
              <a:t>2</a:t>
            </a:fld>
            <a:endParaRPr lang="en-GB"/>
          </a:p>
        </p:txBody>
      </p:sp>
    </p:spTree>
    <p:extLst>
      <p:ext uri="{BB962C8B-B14F-4D97-AF65-F5344CB8AC3E}">
        <p14:creationId xmlns:p14="http://schemas.microsoft.com/office/powerpoint/2010/main" val="200666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75000"/>
            </a:schemeClr>
          </a:solidFill>
        </p:spPr>
        <p:txBody>
          <a:bodyPr>
            <a:normAutofit fontScale="90000"/>
          </a:bodyPr>
          <a:lstStyle/>
          <a:p>
            <a:r>
              <a:rPr lang="en-GB" dirty="0" smtClean="0">
                <a:solidFill>
                  <a:schemeClr val="bg1"/>
                </a:solidFill>
              </a:rPr>
              <a:t>What</a:t>
            </a:r>
            <a:r>
              <a:rPr lang="en-GB" dirty="0" smtClean="0"/>
              <a:t> </a:t>
            </a:r>
            <a:r>
              <a:rPr lang="en-GB" dirty="0" smtClean="0">
                <a:solidFill>
                  <a:schemeClr val="bg1"/>
                </a:solidFill>
              </a:rPr>
              <a:t>is the purpose of our meetings? </a:t>
            </a:r>
            <a:endParaRPr lang="en-GB" dirty="0">
              <a:solidFill>
                <a:schemeClr val="bg1"/>
              </a:solidFill>
            </a:endParaRPr>
          </a:p>
        </p:txBody>
      </p:sp>
      <p:sp>
        <p:nvSpPr>
          <p:cNvPr id="3" name="Content Placeholder 2"/>
          <p:cNvSpPr>
            <a:spLocks noGrp="1"/>
          </p:cNvSpPr>
          <p:nvPr>
            <p:ph idx="1"/>
          </p:nvPr>
        </p:nvSpPr>
        <p:spPr>
          <a:xfrm>
            <a:off x="323528" y="1124744"/>
            <a:ext cx="8496944" cy="5328592"/>
          </a:xfrm>
        </p:spPr>
        <p:txBody>
          <a:bodyPr>
            <a:normAutofit/>
          </a:bodyPr>
          <a:lstStyle/>
          <a:p>
            <a:r>
              <a:rPr lang="en-GB" dirty="0" smtClean="0"/>
              <a:t>Part of worship – in the 24x7</a:t>
            </a:r>
          </a:p>
          <a:p>
            <a:r>
              <a:rPr lang="en-GB" dirty="0" smtClean="0"/>
              <a:t>Where we apply Romans 12</a:t>
            </a:r>
          </a:p>
          <a:p>
            <a:pPr lvl="1"/>
            <a:r>
              <a:rPr lang="en-GB" dirty="0" smtClean="0"/>
              <a:t>Using our gifts</a:t>
            </a:r>
          </a:p>
          <a:p>
            <a:pPr lvl="1"/>
            <a:r>
              <a:rPr lang="en-GB" dirty="0" smtClean="0"/>
              <a:t>Demonstrating our </a:t>
            </a:r>
            <a:r>
              <a:rPr lang="en-GB" dirty="0"/>
              <a:t>a</a:t>
            </a:r>
            <a:r>
              <a:rPr lang="en-GB" dirty="0" smtClean="0"/>
              <a:t>ttitude to the body (church) </a:t>
            </a:r>
          </a:p>
          <a:p>
            <a:r>
              <a:rPr lang="en-GB" dirty="0" smtClean="0"/>
              <a:t>Look at the Bible on church coming together as a body (services):-</a:t>
            </a:r>
          </a:p>
          <a:p>
            <a:pPr lvl="1"/>
            <a:r>
              <a:rPr lang="en-GB" dirty="0" smtClean="0"/>
              <a:t>Hebrews 10v17-25</a:t>
            </a:r>
          </a:p>
          <a:p>
            <a:pPr lvl="1"/>
            <a:r>
              <a:rPr lang="en-GB" dirty="0" smtClean="0"/>
              <a:t>Ephesians 4v11-16</a:t>
            </a:r>
          </a:p>
        </p:txBody>
      </p:sp>
      <p:sp>
        <p:nvSpPr>
          <p:cNvPr id="4" name="Slide Number Placeholder 3"/>
          <p:cNvSpPr>
            <a:spLocks noGrp="1"/>
          </p:cNvSpPr>
          <p:nvPr>
            <p:ph type="sldNum" sz="quarter" idx="12"/>
          </p:nvPr>
        </p:nvSpPr>
        <p:spPr/>
        <p:txBody>
          <a:bodyPr/>
          <a:lstStyle/>
          <a:p>
            <a:fld id="{DDFF6570-A8F5-4A11-8D7A-57A931195504}" type="slidenum">
              <a:rPr lang="en-GB" smtClean="0"/>
              <a:t>3</a:t>
            </a:fld>
            <a:endParaRPr lang="en-GB"/>
          </a:p>
        </p:txBody>
      </p:sp>
    </p:spTree>
    <p:extLst>
      <p:ext uri="{BB962C8B-B14F-4D97-AF65-F5344CB8AC3E}">
        <p14:creationId xmlns:p14="http://schemas.microsoft.com/office/powerpoint/2010/main" val="365161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75000"/>
            </a:schemeClr>
          </a:solidFill>
        </p:spPr>
        <p:txBody>
          <a:bodyPr>
            <a:normAutofit/>
          </a:bodyPr>
          <a:lstStyle/>
          <a:p>
            <a:r>
              <a:rPr lang="en-GB" dirty="0" smtClean="0">
                <a:solidFill>
                  <a:schemeClr val="bg1"/>
                </a:solidFill>
              </a:rPr>
              <a:t>Our meetings – </a:t>
            </a:r>
            <a:r>
              <a:rPr lang="en-GB" dirty="0" err="1" smtClean="0">
                <a:solidFill>
                  <a:schemeClr val="bg1"/>
                </a:solidFill>
              </a:rPr>
              <a:t>Heb</a:t>
            </a:r>
            <a:r>
              <a:rPr lang="en-GB" dirty="0" smtClean="0">
                <a:solidFill>
                  <a:schemeClr val="bg1"/>
                </a:solidFill>
              </a:rPr>
              <a:t> 10v17-25 </a:t>
            </a:r>
            <a:endParaRPr lang="en-GB" dirty="0">
              <a:solidFill>
                <a:schemeClr val="bg1"/>
              </a:solidFill>
            </a:endParaRPr>
          </a:p>
        </p:txBody>
      </p:sp>
      <p:sp>
        <p:nvSpPr>
          <p:cNvPr id="3" name="Content Placeholder 2"/>
          <p:cNvSpPr>
            <a:spLocks noGrp="1"/>
          </p:cNvSpPr>
          <p:nvPr>
            <p:ph idx="1"/>
          </p:nvPr>
        </p:nvSpPr>
        <p:spPr>
          <a:xfrm>
            <a:off x="323528" y="1241376"/>
            <a:ext cx="8496944" cy="5616624"/>
          </a:xfrm>
        </p:spPr>
        <p:txBody>
          <a:bodyPr>
            <a:noAutofit/>
          </a:bodyPr>
          <a:lstStyle/>
          <a:p>
            <a:r>
              <a:rPr lang="en-GB" sz="2800" b="1" baseline="30000" dirty="0"/>
              <a:t> </a:t>
            </a:r>
            <a:r>
              <a:rPr lang="en-GB" sz="2800" dirty="0"/>
              <a:t>Then he adds</a:t>
            </a:r>
            <a:r>
              <a:rPr lang="en-GB" sz="2800" dirty="0" smtClean="0"/>
              <a:t>:  ‘</a:t>
            </a:r>
            <a:r>
              <a:rPr lang="en-GB" sz="2800" dirty="0"/>
              <a:t>Their sins and lawless </a:t>
            </a:r>
            <a:r>
              <a:rPr lang="en-GB" sz="2800" dirty="0" smtClean="0"/>
              <a:t>acts</a:t>
            </a:r>
            <a:r>
              <a:rPr lang="en-GB" sz="2800" dirty="0"/>
              <a:t> I will remember no more</a:t>
            </a:r>
            <a:r>
              <a:rPr lang="en-GB" sz="2800" dirty="0" smtClean="0"/>
              <a:t>.’ </a:t>
            </a:r>
            <a:r>
              <a:rPr lang="en-GB" sz="2800" b="1" baseline="30000" dirty="0" smtClean="0"/>
              <a:t>18 </a:t>
            </a:r>
            <a:r>
              <a:rPr lang="en-GB" sz="2800" dirty="0" smtClean="0"/>
              <a:t>And </a:t>
            </a:r>
            <a:r>
              <a:rPr lang="en-GB" sz="2800" dirty="0"/>
              <a:t>where these have been forgiven, sacrifice for sin is no longer necessary.</a:t>
            </a:r>
          </a:p>
          <a:p>
            <a:r>
              <a:rPr lang="en-GB" sz="2800" b="1" baseline="30000" dirty="0" smtClean="0"/>
              <a:t>19</a:t>
            </a:r>
            <a:r>
              <a:rPr lang="en-GB" sz="2800" b="1" baseline="30000" dirty="0"/>
              <a:t> </a:t>
            </a:r>
            <a:r>
              <a:rPr lang="en-GB" sz="2800" dirty="0"/>
              <a:t>Therefore, brothers and sisters, </a:t>
            </a:r>
            <a:r>
              <a:rPr lang="en-GB" sz="2800" b="1" dirty="0"/>
              <a:t>since we have confidence to enter the Most Holy Place by the blood of Jesus, </a:t>
            </a:r>
            <a:r>
              <a:rPr lang="en-GB" sz="2800" b="1" baseline="30000" dirty="0"/>
              <a:t>20 </a:t>
            </a:r>
            <a:r>
              <a:rPr lang="en-GB" sz="2800" dirty="0"/>
              <a:t>by a new and living way opened for us through the curtain, that is, his body,</a:t>
            </a:r>
            <a:r>
              <a:rPr lang="en-GB" sz="2800" b="1" baseline="30000" dirty="0"/>
              <a:t>21 </a:t>
            </a:r>
            <a:r>
              <a:rPr lang="en-GB" sz="2800" dirty="0"/>
              <a:t>and since we have a great priest over the house of God, </a:t>
            </a:r>
            <a:r>
              <a:rPr lang="en-GB" sz="2800" b="1" baseline="30000" dirty="0"/>
              <a:t>22 </a:t>
            </a:r>
            <a:r>
              <a:rPr lang="en-GB" sz="2800" b="1" dirty="0"/>
              <a:t>let us draw near to God </a:t>
            </a:r>
            <a:r>
              <a:rPr lang="en-GB" sz="2800" dirty="0"/>
              <a:t>with a sincere heart and with the full assurance that </a:t>
            </a:r>
            <a:r>
              <a:rPr lang="en-GB" sz="2800" dirty="0">
                <a:solidFill>
                  <a:srgbClr val="FF0000"/>
                </a:solidFill>
              </a:rPr>
              <a:t>faith</a:t>
            </a:r>
            <a:r>
              <a:rPr lang="en-GB" sz="2800" dirty="0"/>
              <a:t> brings, having our hearts sprinkled to cleanse us from a guilty conscience and having our bodies washed with pure water. </a:t>
            </a:r>
            <a:endParaRPr lang="en-GB" sz="28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4</a:t>
            </a:fld>
            <a:endParaRPr lang="en-GB"/>
          </a:p>
        </p:txBody>
      </p:sp>
    </p:spTree>
    <p:extLst>
      <p:ext uri="{BB962C8B-B14F-4D97-AF65-F5344CB8AC3E}">
        <p14:creationId xmlns:p14="http://schemas.microsoft.com/office/powerpoint/2010/main" val="133027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280920" cy="4680520"/>
          </a:xfrm>
        </p:spPr>
        <p:txBody>
          <a:bodyPr>
            <a:normAutofit/>
          </a:bodyPr>
          <a:lstStyle/>
          <a:p>
            <a:r>
              <a:rPr lang="en-GB" b="1" baseline="30000" dirty="0" smtClean="0"/>
              <a:t>23</a:t>
            </a:r>
            <a:r>
              <a:rPr lang="en-GB" b="1" baseline="30000" dirty="0"/>
              <a:t> </a:t>
            </a:r>
            <a:r>
              <a:rPr lang="en-GB" dirty="0"/>
              <a:t>Let us hold unswervingly to the </a:t>
            </a:r>
            <a:r>
              <a:rPr lang="en-GB" dirty="0">
                <a:solidFill>
                  <a:srgbClr val="FF0000"/>
                </a:solidFill>
              </a:rPr>
              <a:t>hope</a:t>
            </a:r>
            <a:r>
              <a:rPr lang="en-GB" dirty="0"/>
              <a:t> </a:t>
            </a:r>
            <a:r>
              <a:rPr lang="en-GB" b="1" dirty="0"/>
              <a:t>we</a:t>
            </a:r>
            <a:r>
              <a:rPr lang="en-GB" dirty="0"/>
              <a:t> </a:t>
            </a:r>
            <a:r>
              <a:rPr lang="en-GB" b="1" dirty="0"/>
              <a:t>profess</a:t>
            </a:r>
            <a:r>
              <a:rPr lang="en-GB" dirty="0"/>
              <a:t>, for he who promised is faithful.</a:t>
            </a:r>
            <a:r>
              <a:rPr lang="en-GB" b="1" baseline="30000" dirty="0"/>
              <a:t>24 </a:t>
            </a:r>
            <a:r>
              <a:rPr lang="en-GB" dirty="0"/>
              <a:t>And </a:t>
            </a:r>
            <a:r>
              <a:rPr lang="en-GB" b="1" dirty="0"/>
              <a:t>let us consider how we may spur one another on towards </a:t>
            </a:r>
            <a:r>
              <a:rPr lang="en-GB" b="1" dirty="0">
                <a:solidFill>
                  <a:srgbClr val="FF0000"/>
                </a:solidFill>
              </a:rPr>
              <a:t>love</a:t>
            </a:r>
            <a:r>
              <a:rPr lang="en-GB" b="1" dirty="0"/>
              <a:t> and good deeds</a:t>
            </a:r>
            <a:r>
              <a:rPr lang="en-GB" dirty="0"/>
              <a:t>, </a:t>
            </a:r>
            <a:r>
              <a:rPr lang="en-GB" b="1" baseline="30000" dirty="0"/>
              <a:t>25 </a:t>
            </a:r>
            <a:r>
              <a:rPr lang="en-GB" u="sng" dirty="0"/>
              <a:t>not giving up meeting together</a:t>
            </a:r>
            <a:r>
              <a:rPr lang="en-GB" dirty="0"/>
              <a:t>, as some are in the habit of doing, </a:t>
            </a:r>
            <a:r>
              <a:rPr lang="en-GB" b="1" dirty="0"/>
              <a:t>but encouraging one another</a:t>
            </a:r>
            <a:r>
              <a:rPr lang="en-GB" dirty="0"/>
              <a:t> – and all the more as you see </a:t>
            </a:r>
            <a:r>
              <a:rPr lang="en-GB" u="sng" dirty="0"/>
              <a:t>the Day approaching</a:t>
            </a:r>
            <a:r>
              <a:rPr lang="en-GB" dirty="0" smtClean="0"/>
              <a:t>.</a:t>
            </a:r>
          </a:p>
          <a:p>
            <a:pPr lvl="1"/>
            <a:r>
              <a:rPr lang="en-GB" dirty="0" smtClean="0"/>
              <a:t>Hebrews 10v17-25</a:t>
            </a:r>
          </a:p>
        </p:txBody>
      </p:sp>
      <p:sp>
        <p:nvSpPr>
          <p:cNvPr id="4" name="Slide Number Placeholder 3"/>
          <p:cNvSpPr>
            <a:spLocks noGrp="1"/>
          </p:cNvSpPr>
          <p:nvPr>
            <p:ph type="sldNum" sz="quarter" idx="12"/>
          </p:nvPr>
        </p:nvSpPr>
        <p:spPr/>
        <p:txBody>
          <a:bodyPr/>
          <a:lstStyle/>
          <a:p>
            <a:fld id="{DDFF6570-A8F5-4A11-8D7A-57A931195504}" type="slidenum">
              <a:rPr lang="en-GB" smtClean="0"/>
              <a:t>5</a:t>
            </a:fld>
            <a:endParaRPr lang="en-GB"/>
          </a:p>
        </p:txBody>
      </p:sp>
      <p:sp>
        <p:nvSpPr>
          <p:cNvPr id="6" name="Title 1"/>
          <p:cNvSpPr>
            <a:spLocks noGrp="1"/>
          </p:cNvSpPr>
          <p:nvPr>
            <p:ph type="title"/>
          </p:nvPr>
        </p:nvSpPr>
        <p:spPr>
          <a:xfrm>
            <a:off x="457200" y="274638"/>
            <a:ext cx="8229600" cy="922114"/>
          </a:xfrm>
          <a:solidFill>
            <a:schemeClr val="tx2">
              <a:lumMod val="75000"/>
            </a:schemeClr>
          </a:solidFill>
        </p:spPr>
        <p:txBody>
          <a:bodyPr>
            <a:normAutofit/>
          </a:bodyPr>
          <a:lstStyle/>
          <a:p>
            <a:r>
              <a:rPr lang="en-GB" dirty="0" smtClean="0">
                <a:solidFill>
                  <a:schemeClr val="bg1"/>
                </a:solidFill>
              </a:rPr>
              <a:t>Our meetings – </a:t>
            </a:r>
            <a:r>
              <a:rPr lang="en-GB" dirty="0" err="1" smtClean="0">
                <a:solidFill>
                  <a:schemeClr val="bg1"/>
                </a:solidFill>
              </a:rPr>
              <a:t>Heb</a:t>
            </a:r>
            <a:r>
              <a:rPr lang="en-GB" dirty="0" smtClean="0">
                <a:solidFill>
                  <a:schemeClr val="bg1"/>
                </a:solidFill>
              </a:rPr>
              <a:t> 10v17-25 </a:t>
            </a:r>
            <a:endParaRPr lang="en-GB" dirty="0">
              <a:solidFill>
                <a:schemeClr val="bg1"/>
              </a:solidFill>
            </a:endParaRPr>
          </a:p>
        </p:txBody>
      </p:sp>
    </p:spTree>
    <p:extLst>
      <p:ext uri="{BB962C8B-B14F-4D97-AF65-F5344CB8AC3E}">
        <p14:creationId xmlns:p14="http://schemas.microsoft.com/office/powerpoint/2010/main" val="368429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368" y="260648"/>
            <a:ext cx="8435280" cy="850106"/>
          </a:xfrm>
          <a:solidFill>
            <a:schemeClr val="tx2">
              <a:lumMod val="75000"/>
            </a:schemeClr>
          </a:solidFill>
        </p:spPr>
        <p:txBody>
          <a:bodyPr>
            <a:normAutofit/>
          </a:bodyPr>
          <a:lstStyle/>
          <a:p>
            <a:r>
              <a:rPr lang="en-GB" dirty="0" err="1" smtClean="0">
                <a:solidFill>
                  <a:schemeClr val="bg1"/>
                </a:solidFill>
              </a:rPr>
              <a:t>Heb</a:t>
            </a:r>
            <a:r>
              <a:rPr lang="en-GB" dirty="0" smtClean="0">
                <a:solidFill>
                  <a:schemeClr val="bg1"/>
                </a:solidFill>
              </a:rPr>
              <a:t> 10v24-25 on meeting together </a:t>
            </a:r>
            <a:endParaRPr lang="en-GB" dirty="0">
              <a:solidFill>
                <a:schemeClr val="bg1"/>
              </a:solidFill>
            </a:endParaRPr>
          </a:p>
        </p:txBody>
      </p:sp>
      <p:sp>
        <p:nvSpPr>
          <p:cNvPr id="3" name="Content Placeholder 2"/>
          <p:cNvSpPr>
            <a:spLocks noGrp="1"/>
          </p:cNvSpPr>
          <p:nvPr>
            <p:ph idx="1"/>
          </p:nvPr>
        </p:nvSpPr>
        <p:spPr>
          <a:xfrm>
            <a:off x="233772" y="1124744"/>
            <a:ext cx="8820472" cy="5328592"/>
          </a:xfrm>
        </p:spPr>
        <p:txBody>
          <a:bodyPr>
            <a:normAutofit/>
          </a:bodyPr>
          <a:lstStyle/>
          <a:p>
            <a:r>
              <a:rPr lang="en-GB" dirty="0" smtClean="0"/>
              <a:t>Action – keep on meeting together</a:t>
            </a:r>
          </a:p>
          <a:p>
            <a:pPr lvl="1"/>
            <a:r>
              <a:rPr lang="en-GB" dirty="0" smtClean="0"/>
              <a:t>Don’t come to salvation collectively, but live in community</a:t>
            </a:r>
          </a:p>
          <a:p>
            <a:r>
              <a:rPr lang="en-GB" dirty="0" smtClean="0"/>
              <a:t>Context – As the Day is approaching</a:t>
            </a:r>
          </a:p>
          <a:p>
            <a:pPr lvl="1"/>
            <a:r>
              <a:rPr lang="en-GB" dirty="0" smtClean="0"/>
              <a:t>Focus on the end of our race</a:t>
            </a:r>
          </a:p>
          <a:p>
            <a:r>
              <a:rPr lang="en-GB" dirty="0" smtClean="0"/>
              <a:t>Attitude – to spur on, to encourage</a:t>
            </a:r>
          </a:p>
          <a:p>
            <a:pPr lvl="1"/>
            <a:r>
              <a:rPr lang="en-GB" dirty="0" smtClean="0"/>
              <a:t>Direction – purposely serving</a:t>
            </a:r>
          </a:p>
          <a:p>
            <a:r>
              <a:rPr lang="en-GB" dirty="0" smtClean="0"/>
              <a:t>Purpose – love and good works (John and James)</a:t>
            </a:r>
          </a:p>
          <a:p>
            <a:pPr lvl="1"/>
            <a:r>
              <a:rPr lang="en-GB" dirty="0" smtClean="0"/>
              <a:t>Building up 1 Thessalonians 5v11</a:t>
            </a:r>
          </a:p>
          <a:p>
            <a:pPr lvl="1"/>
            <a:endParaRPr lang="en-GB" dirty="0" smtClean="0"/>
          </a:p>
        </p:txBody>
      </p:sp>
      <p:sp>
        <p:nvSpPr>
          <p:cNvPr id="4" name="TextBox 3"/>
          <p:cNvSpPr txBox="1"/>
          <p:nvPr/>
        </p:nvSpPr>
        <p:spPr>
          <a:xfrm>
            <a:off x="1115616" y="6093296"/>
            <a:ext cx="7056784" cy="523220"/>
          </a:xfrm>
          <a:prstGeom prst="rect">
            <a:avLst/>
          </a:prstGeom>
          <a:solidFill>
            <a:srgbClr val="FF0000"/>
          </a:solidFill>
        </p:spPr>
        <p:txBody>
          <a:bodyPr wrap="square" rtlCol="0">
            <a:spAutoFit/>
          </a:bodyPr>
          <a:lstStyle/>
          <a:p>
            <a:r>
              <a:rPr lang="en-GB" sz="2800" dirty="0" smtClean="0">
                <a:solidFill>
                  <a:schemeClr val="bg1"/>
                </a:solidFill>
              </a:rPr>
              <a:t>Helping to keep the living sacrifices on the altar</a:t>
            </a:r>
            <a:endParaRPr lang="en-GB" sz="2800" dirty="0">
              <a:solidFill>
                <a:schemeClr val="bg1"/>
              </a:solidFill>
            </a:endParaRPr>
          </a:p>
        </p:txBody>
      </p:sp>
      <p:sp>
        <p:nvSpPr>
          <p:cNvPr id="5" name="Slide Number Placeholder 4"/>
          <p:cNvSpPr>
            <a:spLocks noGrp="1"/>
          </p:cNvSpPr>
          <p:nvPr>
            <p:ph type="sldNum" sz="quarter" idx="12"/>
          </p:nvPr>
        </p:nvSpPr>
        <p:spPr/>
        <p:txBody>
          <a:bodyPr/>
          <a:lstStyle/>
          <a:p>
            <a:fld id="{DDFF6570-A8F5-4A11-8D7A-57A931195504}" type="slidenum">
              <a:rPr lang="en-GB" smtClean="0"/>
              <a:t>6</a:t>
            </a:fld>
            <a:endParaRPr lang="en-GB"/>
          </a:p>
        </p:txBody>
      </p:sp>
    </p:spTree>
    <p:extLst>
      <p:ext uri="{BB962C8B-B14F-4D97-AF65-F5344CB8AC3E}">
        <p14:creationId xmlns:p14="http://schemas.microsoft.com/office/powerpoint/2010/main" val="109352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75000"/>
            </a:schemeClr>
          </a:solidFill>
        </p:spPr>
        <p:txBody>
          <a:bodyPr>
            <a:normAutofit/>
          </a:bodyPr>
          <a:lstStyle/>
          <a:p>
            <a:r>
              <a:rPr lang="en-GB" dirty="0" smtClean="0">
                <a:solidFill>
                  <a:schemeClr val="bg1"/>
                </a:solidFill>
              </a:rPr>
              <a:t>3 D model of church services </a:t>
            </a:r>
            <a:endParaRPr lang="en-GB" dirty="0">
              <a:solidFill>
                <a:schemeClr val="bg1"/>
              </a:solidFill>
            </a:endParaRPr>
          </a:p>
        </p:txBody>
      </p:sp>
      <p:sp>
        <p:nvSpPr>
          <p:cNvPr id="6" name="Down Arrow 5"/>
          <p:cNvSpPr/>
          <p:nvPr/>
        </p:nvSpPr>
        <p:spPr>
          <a:xfrm rot="2434420">
            <a:off x="2440484" y="1905269"/>
            <a:ext cx="792088" cy="3679570"/>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rot="8531830">
            <a:off x="5379258" y="1982092"/>
            <a:ext cx="792088" cy="3425622"/>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rot="16200000">
            <a:off x="4076458" y="4456032"/>
            <a:ext cx="792088" cy="2605600"/>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945648" y="1376269"/>
            <a:ext cx="1134126" cy="707886"/>
          </a:xfrm>
          <a:prstGeom prst="rect">
            <a:avLst/>
          </a:prstGeom>
          <a:solidFill>
            <a:schemeClr val="accent4">
              <a:lumMod val="75000"/>
            </a:schemeClr>
          </a:solidFill>
        </p:spPr>
        <p:txBody>
          <a:bodyPr wrap="square" rtlCol="0">
            <a:spAutoFit/>
          </a:bodyPr>
          <a:lstStyle/>
          <a:p>
            <a:r>
              <a:rPr lang="en-GB" sz="4000" dirty="0" smtClean="0">
                <a:solidFill>
                  <a:schemeClr val="bg1"/>
                </a:solidFill>
              </a:rPr>
              <a:t>God</a:t>
            </a:r>
            <a:endParaRPr lang="en-GB" sz="4000" dirty="0">
              <a:solidFill>
                <a:schemeClr val="bg1"/>
              </a:solidFill>
            </a:endParaRPr>
          </a:p>
        </p:txBody>
      </p:sp>
      <p:sp>
        <p:nvSpPr>
          <p:cNvPr id="11" name="TextBox 10"/>
          <p:cNvSpPr txBox="1"/>
          <p:nvPr/>
        </p:nvSpPr>
        <p:spPr>
          <a:xfrm>
            <a:off x="611560" y="5349584"/>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12" name="TextBox 11"/>
          <p:cNvSpPr txBox="1"/>
          <p:nvPr/>
        </p:nvSpPr>
        <p:spPr>
          <a:xfrm>
            <a:off x="6182460" y="5366072"/>
            <a:ext cx="2016224"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13" name="TextBox 12"/>
          <p:cNvSpPr txBox="1"/>
          <p:nvPr/>
        </p:nvSpPr>
        <p:spPr>
          <a:xfrm>
            <a:off x="1898133" y="3089715"/>
            <a:ext cx="1872208" cy="523220"/>
          </a:xfrm>
          <a:prstGeom prst="rect">
            <a:avLst/>
          </a:prstGeom>
          <a:solidFill>
            <a:srgbClr val="002060"/>
          </a:solidFill>
        </p:spPr>
        <p:txBody>
          <a:bodyPr wrap="square" rtlCol="0">
            <a:spAutoFit/>
          </a:bodyPr>
          <a:lstStyle/>
          <a:p>
            <a:r>
              <a:rPr lang="en-GB" sz="2800" dirty="0" smtClean="0">
                <a:solidFill>
                  <a:schemeClr val="bg1"/>
                </a:solidFill>
              </a:rPr>
              <a:t>Sacraments</a:t>
            </a:r>
            <a:endParaRPr lang="en-GB" sz="2800" dirty="0">
              <a:solidFill>
                <a:schemeClr val="bg1"/>
              </a:solidFill>
            </a:endParaRPr>
          </a:p>
        </p:txBody>
      </p:sp>
      <p:sp>
        <p:nvSpPr>
          <p:cNvPr id="14" name="TextBox 13"/>
          <p:cNvSpPr txBox="1"/>
          <p:nvPr/>
        </p:nvSpPr>
        <p:spPr>
          <a:xfrm>
            <a:off x="1979319" y="3761404"/>
            <a:ext cx="1099953" cy="523220"/>
          </a:xfrm>
          <a:prstGeom prst="rect">
            <a:avLst/>
          </a:prstGeom>
          <a:solidFill>
            <a:srgbClr val="002060"/>
          </a:solidFill>
        </p:spPr>
        <p:txBody>
          <a:bodyPr wrap="square" rtlCol="0">
            <a:spAutoFit/>
          </a:bodyPr>
          <a:lstStyle/>
          <a:p>
            <a:r>
              <a:rPr lang="en-GB" sz="2800" dirty="0" smtClean="0">
                <a:solidFill>
                  <a:schemeClr val="bg1"/>
                </a:solidFill>
              </a:rPr>
              <a:t>Word</a:t>
            </a:r>
            <a:endParaRPr lang="en-GB" sz="2800" dirty="0">
              <a:solidFill>
                <a:schemeClr val="bg1"/>
              </a:solidFill>
            </a:endParaRPr>
          </a:p>
        </p:txBody>
      </p:sp>
      <p:sp>
        <p:nvSpPr>
          <p:cNvPr id="15" name="TextBox 14"/>
          <p:cNvSpPr txBox="1"/>
          <p:nvPr/>
        </p:nvSpPr>
        <p:spPr>
          <a:xfrm>
            <a:off x="3832087" y="5497221"/>
            <a:ext cx="1099953" cy="523220"/>
          </a:xfrm>
          <a:prstGeom prst="rect">
            <a:avLst/>
          </a:prstGeom>
          <a:solidFill>
            <a:srgbClr val="002060"/>
          </a:solidFill>
        </p:spPr>
        <p:txBody>
          <a:bodyPr wrap="square" rtlCol="0">
            <a:spAutoFit/>
          </a:bodyPr>
          <a:lstStyle/>
          <a:p>
            <a:r>
              <a:rPr lang="en-GB" sz="2800" dirty="0" smtClean="0">
                <a:solidFill>
                  <a:schemeClr val="bg1"/>
                </a:solidFill>
              </a:rPr>
              <a:t>Gifts</a:t>
            </a:r>
            <a:endParaRPr lang="en-GB" sz="2800" dirty="0">
              <a:solidFill>
                <a:schemeClr val="bg1"/>
              </a:solidFill>
            </a:endParaRPr>
          </a:p>
        </p:txBody>
      </p:sp>
      <p:sp>
        <p:nvSpPr>
          <p:cNvPr id="16" name="TextBox 15"/>
          <p:cNvSpPr txBox="1"/>
          <p:nvPr/>
        </p:nvSpPr>
        <p:spPr>
          <a:xfrm>
            <a:off x="5165093" y="3058923"/>
            <a:ext cx="1220417" cy="523220"/>
          </a:xfrm>
          <a:prstGeom prst="rect">
            <a:avLst/>
          </a:prstGeom>
          <a:solidFill>
            <a:srgbClr val="002060"/>
          </a:solidFill>
        </p:spPr>
        <p:txBody>
          <a:bodyPr wrap="square" rtlCol="0">
            <a:spAutoFit/>
          </a:bodyPr>
          <a:lstStyle/>
          <a:p>
            <a:r>
              <a:rPr lang="en-GB" sz="2800" dirty="0" smtClean="0">
                <a:solidFill>
                  <a:schemeClr val="bg1"/>
                </a:solidFill>
              </a:rPr>
              <a:t>Prayer</a:t>
            </a:r>
            <a:endParaRPr lang="en-GB" sz="2800" dirty="0">
              <a:solidFill>
                <a:schemeClr val="bg1"/>
              </a:solidFill>
            </a:endParaRPr>
          </a:p>
        </p:txBody>
      </p:sp>
      <p:sp>
        <p:nvSpPr>
          <p:cNvPr id="17" name="TextBox 16"/>
          <p:cNvSpPr txBox="1"/>
          <p:nvPr/>
        </p:nvSpPr>
        <p:spPr>
          <a:xfrm>
            <a:off x="5632483" y="3694903"/>
            <a:ext cx="1099953" cy="523220"/>
          </a:xfrm>
          <a:prstGeom prst="rect">
            <a:avLst/>
          </a:prstGeom>
          <a:solidFill>
            <a:srgbClr val="002060"/>
          </a:solidFill>
        </p:spPr>
        <p:txBody>
          <a:bodyPr wrap="square" rtlCol="0">
            <a:spAutoFit/>
          </a:bodyPr>
          <a:lstStyle/>
          <a:p>
            <a:r>
              <a:rPr lang="en-GB" sz="2800" dirty="0" smtClean="0">
                <a:solidFill>
                  <a:schemeClr val="bg1"/>
                </a:solidFill>
              </a:rPr>
              <a:t>Praise</a:t>
            </a:r>
            <a:endParaRPr lang="en-GB" sz="2800" dirty="0">
              <a:solidFill>
                <a:schemeClr val="bg1"/>
              </a:solidFill>
            </a:endParaRPr>
          </a:p>
        </p:txBody>
      </p:sp>
      <p:sp>
        <p:nvSpPr>
          <p:cNvPr id="18" name="Slide Number Placeholder 17"/>
          <p:cNvSpPr>
            <a:spLocks noGrp="1"/>
          </p:cNvSpPr>
          <p:nvPr>
            <p:ph type="sldNum" sz="quarter" idx="12"/>
          </p:nvPr>
        </p:nvSpPr>
        <p:spPr/>
        <p:txBody>
          <a:bodyPr/>
          <a:lstStyle/>
          <a:p>
            <a:fld id="{DDFF6570-A8F5-4A11-8D7A-57A931195504}" type="slidenum">
              <a:rPr lang="en-GB" smtClean="0"/>
              <a:t>7</a:t>
            </a:fld>
            <a:endParaRPr lang="en-GB"/>
          </a:p>
        </p:txBody>
      </p:sp>
    </p:spTree>
    <p:extLst>
      <p:ext uri="{BB962C8B-B14F-4D97-AF65-F5344CB8AC3E}">
        <p14:creationId xmlns:p14="http://schemas.microsoft.com/office/powerpoint/2010/main" val="249051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0-#ppt_w/2"/>
                                          </p:val>
                                        </p:tav>
                                        <p:tav tm="100000">
                                          <p:val>
                                            <p:strVal val="#ppt_x"/>
                                          </p:val>
                                        </p:tav>
                                      </p:tavLst>
                                    </p:anim>
                                    <p:anim calcmode="lin" valueType="num">
                                      <p:cBhvr additive="base">
                                        <p:cTn id="2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850106"/>
          </a:xfrm>
          <a:solidFill>
            <a:schemeClr val="tx2">
              <a:lumMod val="75000"/>
            </a:schemeClr>
          </a:solidFill>
        </p:spPr>
        <p:txBody>
          <a:bodyPr>
            <a:normAutofit fontScale="90000"/>
          </a:bodyPr>
          <a:lstStyle/>
          <a:p>
            <a:r>
              <a:rPr lang="en-GB" dirty="0" smtClean="0">
                <a:solidFill>
                  <a:schemeClr val="bg1"/>
                </a:solidFill>
              </a:rPr>
              <a:t>God’s glorious provision for the church</a:t>
            </a:r>
            <a:endParaRPr lang="en-GB" dirty="0">
              <a:solidFill>
                <a:schemeClr val="bg1"/>
              </a:solidFill>
            </a:endParaRPr>
          </a:p>
        </p:txBody>
      </p:sp>
      <p:sp>
        <p:nvSpPr>
          <p:cNvPr id="3" name="Content Placeholder 2"/>
          <p:cNvSpPr>
            <a:spLocks noGrp="1"/>
          </p:cNvSpPr>
          <p:nvPr>
            <p:ph idx="1"/>
          </p:nvPr>
        </p:nvSpPr>
        <p:spPr>
          <a:xfrm>
            <a:off x="179512" y="1196752"/>
            <a:ext cx="8294066" cy="5328592"/>
          </a:xfrm>
        </p:spPr>
        <p:txBody>
          <a:bodyPr>
            <a:normAutofit/>
          </a:bodyPr>
          <a:lstStyle/>
          <a:p>
            <a:r>
              <a:rPr lang="en-GB" dirty="0" smtClean="0"/>
              <a:t>Sacraments – pictures of grace and goodness</a:t>
            </a:r>
          </a:p>
          <a:p>
            <a:pPr lvl="1"/>
            <a:r>
              <a:rPr lang="en-GB" dirty="0" smtClean="0"/>
              <a:t>Baptism - you </a:t>
            </a:r>
            <a:r>
              <a:rPr lang="en-GB" dirty="0" smtClean="0"/>
              <a:t>have been washed and raised to new life</a:t>
            </a:r>
          </a:p>
          <a:p>
            <a:pPr lvl="1"/>
            <a:r>
              <a:rPr lang="en-GB" dirty="0" smtClean="0"/>
              <a:t>The Lord’s Supper - you </a:t>
            </a:r>
            <a:r>
              <a:rPr lang="en-GB" dirty="0" smtClean="0"/>
              <a:t>have been washed and made part of His body</a:t>
            </a:r>
          </a:p>
          <a:p>
            <a:pPr marL="457200" lvl="1" indent="0">
              <a:buNone/>
            </a:pPr>
            <a:endParaRPr lang="en-GB" dirty="0" smtClean="0"/>
          </a:p>
        </p:txBody>
      </p:sp>
      <p:sp>
        <p:nvSpPr>
          <p:cNvPr id="5" name="Slide Number Placeholder 4"/>
          <p:cNvSpPr>
            <a:spLocks noGrp="1"/>
          </p:cNvSpPr>
          <p:nvPr>
            <p:ph type="sldNum" sz="quarter" idx="12"/>
          </p:nvPr>
        </p:nvSpPr>
        <p:spPr/>
        <p:txBody>
          <a:bodyPr/>
          <a:lstStyle/>
          <a:p>
            <a:fld id="{DDFF6570-A8F5-4A11-8D7A-57A931195504}" type="slidenum">
              <a:rPr lang="en-GB" smtClean="0"/>
              <a:t>8</a:t>
            </a:fld>
            <a:endParaRPr lang="en-GB"/>
          </a:p>
        </p:txBody>
      </p:sp>
      <p:sp>
        <p:nvSpPr>
          <p:cNvPr id="6" name="Down Arrow 5"/>
          <p:cNvSpPr/>
          <p:nvPr/>
        </p:nvSpPr>
        <p:spPr>
          <a:xfrm>
            <a:off x="8316416" y="1628800"/>
            <a:ext cx="602356" cy="39604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8909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850106"/>
          </a:xfrm>
          <a:solidFill>
            <a:schemeClr val="tx2">
              <a:lumMod val="75000"/>
            </a:schemeClr>
          </a:solidFill>
        </p:spPr>
        <p:txBody>
          <a:bodyPr>
            <a:normAutofit fontScale="90000"/>
          </a:bodyPr>
          <a:lstStyle/>
          <a:p>
            <a:r>
              <a:rPr lang="en-GB" dirty="0" smtClean="0">
                <a:solidFill>
                  <a:schemeClr val="bg1"/>
                </a:solidFill>
              </a:rPr>
              <a:t>God’s glorious provision for the church</a:t>
            </a:r>
            <a:endParaRPr lang="en-GB" dirty="0">
              <a:solidFill>
                <a:schemeClr val="bg1"/>
              </a:solidFill>
            </a:endParaRPr>
          </a:p>
        </p:txBody>
      </p:sp>
      <p:sp>
        <p:nvSpPr>
          <p:cNvPr id="3" name="Content Placeholder 2"/>
          <p:cNvSpPr>
            <a:spLocks noGrp="1"/>
          </p:cNvSpPr>
          <p:nvPr>
            <p:ph idx="1"/>
          </p:nvPr>
        </p:nvSpPr>
        <p:spPr>
          <a:xfrm>
            <a:off x="251520" y="1196752"/>
            <a:ext cx="8332231" cy="5328592"/>
          </a:xfrm>
        </p:spPr>
        <p:txBody>
          <a:bodyPr>
            <a:normAutofit/>
          </a:bodyPr>
          <a:lstStyle/>
          <a:p>
            <a:r>
              <a:rPr lang="en-GB" sz="2800" dirty="0" smtClean="0">
                <a:solidFill>
                  <a:schemeClr val="bg1">
                    <a:lumMod val="50000"/>
                  </a:schemeClr>
                </a:solidFill>
              </a:rPr>
              <a:t>Sacraments – pictures of grace and goodness</a:t>
            </a:r>
          </a:p>
          <a:p>
            <a:r>
              <a:rPr lang="en-GB" dirty="0" smtClean="0"/>
              <a:t>His Holy Word – no Word, no church:- </a:t>
            </a:r>
          </a:p>
          <a:p>
            <a:pPr lvl="2"/>
            <a:r>
              <a:rPr lang="en-GB" sz="3200" dirty="0" smtClean="0"/>
              <a:t>“my sheep hear my voice” John 10v27</a:t>
            </a:r>
          </a:p>
          <a:p>
            <a:pPr lvl="2"/>
            <a:r>
              <a:rPr lang="en-GB" sz="3200" dirty="0" smtClean="0"/>
              <a:t>Always has “They devoted themselves to the apostles teaching” </a:t>
            </a:r>
            <a:r>
              <a:rPr lang="en-GB" sz="3200" dirty="0" smtClean="0"/>
              <a:t> Acts 2v42</a:t>
            </a:r>
            <a:endParaRPr lang="en-GB" sz="3200" dirty="0" smtClean="0"/>
          </a:p>
          <a:p>
            <a:pPr lvl="2"/>
            <a:r>
              <a:rPr lang="en-GB" sz="3200" dirty="0" smtClean="0"/>
              <a:t>“A deaf church is a dead church” John </a:t>
            </a:r>
            <a:r>
              <a:rPr lang="en-GB" sz="3200" dirty="0" smtClean="0"/>
              <a:t>Stott</a:t>
            </a:r>
            <a:endParaRPr lang="en-GB" sz="32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9</a:t>
            </a:fld>
            <a:endParaRPr lang="en-GB"/>
          </a:p>
        </p:txBody>
      </p:sp>
      <p:sp>
        <p:nvSpPr>
          <p:cNvPr id="5" name="Down Arrow 4"/>
          <p:cNvSpPr/>
          <p:nvPr/>
        </p:nvSpPr>
        <p:spPr>
          <a:xfrm>
            <a:off x="8388424" y="1628800"/>
            <a:ext cx="602356" cy="44644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747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1931</TotalTime>
  <Words>676</Words>
  <Application>Microsoft Office PowerPoint</Application>
  <PresentationFormat>On-screen Show (4:3)</PresentationFormat>
  <Paragraphs>118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Logical Worship</vt:lpstr>
      <vt:lpstr>What does this worship affect? </vt:lpstr>
      <vt:lpstr>What is the purpose of our meetings? </vt:lpstr>
      <vt:lpstr>Our meetings – Heb 10v17-25 </vt:lpstr>
      <vt:lpstr>Our meetings – Heb 10v17-25 </vt:lpstr>
      <vt:lpstr>Heb 10v24-25 on meeting together </vt:lpstr>
      <vt:lpstr>3 D model of church services </vt:lpstr>
      <vt:lpstr>God’s glorious provision for the church</vt:lpstr>
      <vt:lpstr>God’s glorious provision for the church</vt:lpstr>
      <vt:lpstr>God’s glorious provision for the church</vt:lpstr>
      <vt:lpstr>Using the gifts God has given us</vt:lpstr>
      <vt:lpstr>Using the gifts God has given us</vt:lpstr>
      <vt:lpstr>Using the gifts God has given us</vt:lpstr>
      <vt:lpstr>Purpose of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Worship Rom 12v1-2</dc:title>
  <dc:creator>User</dc:creator>
  <cp:lastModifiedBy>User</cp:lastModifiedBy>
  <cp:revision>48</cp:revision>
  <dcterms:created xsi:type="dcterms:W3CDTF">2014-11-14T12:07:13Z</dcterms:created>
  <dcterms:modified xsi:type="dcterms:W3CDTF">2014-12-27T18:08:25Z</dcterms:modified>
</cp:coreProperties>
</file>